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7" r:id="rId2"/>
    <p:sldId id="261" r:id="rId3"/>
    <p:sldId id="258" r:id="rId4"/>
    <p:sldId id="259" r:id="rId5"/>
    <p:sldId id="260" r:id="rId6"/>
    <p:sldId id="262" r:id="rId7"/>
    <p:sldId id="26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FFFF"/>
    <a:srgbClr val="FFCCFF"/>
    <a:srgbClr val="0000FF"/>
    <a:srgbClr val="99CCFF"/>
    <a:srgbClr val="FFFFCC"/>
    <a:srgbClr val="FF0066"/>
    <a:srgbClr val="FF0000"/>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58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endParaRPr lang="en-US"/>
          </a:p>
        </p:txBody>
      </p:sp>
      <p:sp>
        <p:nvSpPr>
          <p:cNvPr id="614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614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1DF4E965-230C-4911-90DC-B9F31DDDB4CE}"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3C4FFC-AE19-4067-ABD1-E6433DE4959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3F2592-BD42-4F02-A30E-CF9EE5CE29B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2100"/>
            <a:ext cx="82296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0C346AC-BBFF-4E7A-A84F-2996139419C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14C6D0-BB99-45D5-A6D3-BDD1A56B3B0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C31590-BD39-44BB-A498-E981DC0921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21F5AB-FB18-4CC3-858F-2A1079161BC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F62F30E-AA5A-4156-A89A-C04236ED56B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724BFCF-F63F-4C17-B2BC-AF1A60263A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88D2142-1726-4CA3-BE64-E5B2C186A52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FD3DBEB-5F68-4794-A5B7-E2B63660BA4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A1247EE-DB60-43C5-B0DB-11874DD27C5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CCFFCC"/>
            </a:gs>
          </a:gsLst>
          <a:lin ang="5400000" scaled="1"/>
        </a:gra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n-US"/>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n-US"/>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65C547F3-47EB-4C7F-BAF8-D817E94BBF6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1600200" y="304800"/>
            <a:ext cx="6400800" cy="1708150"/>
          </a:xfrm>
          <a:prstGeom prst="rect">
            <a:avLst/>
          </a:prstGeom>
          <a:noFill/>
          <a:ln w="9525">
            <a:noFill/>
            <a:miter lim="800000"/>
            <a:headEnd/>
            <a:tailEnd/>
          </a:ln>
        </p:spPr>
        <p:txBody>
          <a:bodyPr>
            <a:spAutoFit/>
          </a:bodyPr>
          <a:lstStyle/>
          <a:p>
            <a:pPr>
              <a:spcBef>
                <a:spcPct val="50000"/>
              </a:spcBef>
            </a:pPr>
            <a:endParaRPr lang="en-US" sz="2800">
              <a:solidFill>
                <a:srgbClr val="FF0000"/>
              </a:solidFill>
              <a:latin typeface="Arial" charset="0"/>
            </a:endParaRPr>
          </a:p>
          <a:p>
            <a:pPr>
              <a:spcBef>
                <a:spcPct val="50000"/>
              </a:spcBef>
            </a:pPr>
            <a:r>
              <a:rPr lang="en-US" sz="2400" b="1">
                <a:solidFill>
                  <a:srgbClr val="FF0000"/>
                </a:solidFill>
                <a:latin typeface="Arial" charset="0"/>
              </a:rPr>
              <a:t>        </a:t>
            </a:r>
            <a:r>
              <a:rPr lang="en-US" sz="2400" b="1" u="sng">
                <a:solidFill>
                  <a:srgbClr val="FF0000"/>
                </a:solidFill>
                <a:latin typeface="Arial" charset="0"/>
              </a:rPr>
              <a:t>Kể chuyện:</a:t>
            </a:r>
          </a:p>
          <a:p>
            <a:pPr>
              <a:spcBef>
                <a:spcPct val="50000"/>
              </a:spcBef>
            </a:pPr>
            <a:endParaRPr lang="en-US" sz="2800" b="1">
              <a:solidFill>
                <a:srgbClr val="FF0000"/>
              </a:solidFill>
              <a:latin typeface="Arial" charset="0"/>
            </a:endParaRPr>
          </a:p>
        </p:txBody>
      </p:sp>
      <p:sp>
        <p:nvSpPr>
          <p:cNvPr id="3078" name="Text Box 6"/>
          <p:cNvSpPr txBox="1">
            <a:spLocks noChangeArrowheads="1"/>
          </p:cNvSpPr>
          <p:nvPr/>
        </p:nvSpPr>
        <p:spPr bwMode="auto">
          <a:xfrm>
            <a:off x="2743200" y="1752600"/>
            <a:ext cx="3505200" cy="457200"/>
          </a:xfrm>
          <a:prstGeom prst="rect">
            <a:avLst/>
          </a:prstGeom>
          <a:noFill/>
          <a:ln w="9525">
            <a:noFill/>
            <a:miter lim="800000"/>
            <a:headEnd/>
            <a:tailEnd/>
          </a:ln>
        </p:spPr>
        <p:txBody>
          <a:bodyPr>
            <a:spAutoFit/>
          </a:bodyPr>
          <a:lstStyle/>
          <a:p>
            <a:pPr>
              <a:spcBef>
                <a:spcPct val="50000"/>
              </a:spcBef>
            </a:pPr>
            <a:r>
              <a:rPr lang="en-US" sz="2400" b="1">
                <a:solidFill>
                  <a:schemeClr val="bg1"/>
                </a:solidFill>
                <a:latin typeface="Arial" charset="0"/>
              </a:rPr>
              <a:t>Kiểm tra bài cũ:</a:t>
            </a:r>
          </a:p>
        </p:txBody>
      </p:sp>
      <p:sp>
        <p:nvSpPr>
          <p:cNvPr id="3080" name="Text Box 8"/>
          <p:cNvSpPr txBox="1">
            <a:spLocks noChangeArrowheads="1"/>
          </p:cNvSpPr>
          <p:nvPr/>
        </p:nvSpPr>
        <p:spPr bwMode="auto">
          <a:xfrm>
            <a:off x="1905000" y="2590800"/>
            <a:ext cx="6477000" cy="830263"/>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Kể đoạn cuối câu chuyện </a:t>
            </a:r>
            <a:r>
              <a:rPr lang="en-US" sz="2400" i="1">
                <a:solidFill>
                  <a:srgbClr val="FF0000"/>
                </a:solidFill>
                <a:latin typeface="Arial" charset="0"/>
              </a:rPr>
              <a:t>Sự tích hồ Ba Bể</a:t>
            </a:r>
            <a:r>
              <a:rPr lang="en-US" sz="2400">
                <a:solidFill>
                  <a:srgbClr val="FF0000"/>
                </a:solidFill>
                <a:latin typeface="Arial" charset="0"/>
              </a:rPr>
              <a:t>     và</a:t>
            </a:r>
            <a:r>
              <a:rPr lang="en-US">
                <a:latin typeface="Arial" charset="0"/>
              </a:rPr>
              <a:t> </a:t>
            </a:r>
            <a:r>
              <a:rPr lang="en-US" sz="2400">
                <a:solidFill>
                  <a:srgbClr val="FF0000"/>
                </a:solidFill>
                <a:latin typeface="Arial" charset="0"/>
              </a:rPr>
              <a:t>nêu ý nghĩa câu chuyện </a:t>
            </a:r>
            <a:r>
              <a:rPr lang="en-US" sz="2400" i="1">
                <a:solidFill>
                  <a:srgbClr val="FF0000"/>
                </a:solidFill>
                <a:latin typeface="Arial" charset="0"/>
              </a:rPr>
              <a:t>Sự tích hồ Ba Bể?</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box(in)">
                                      <p:cBhvr>
                                        <p:cTn id="7" dur="500"/>
                                        <p:tgtEl>
                                          <p:spTgt spid="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78"/>
                                        </p:tgtEl>
                                        <p:attrNameLst>
                                          <p:attrName>style.visibility</p:attrName>
                                        </p:attrNameLst>
                                      </p:cBhvr>
                                      <p:to>
                                        <p:strVal val="visible"/>
                                      </p:to>
                                    </p:set>
                                    <p:anim calcmode="lin" valueType="num">
                                      <p:cBhvr additive="base">
                                        <p:cTn id="12" dur="500" fill="hold"/>
                                        <p:tgtEl>
                                          <p:spTgt spid="3078"/>
                                        </p:tgtEl>
                                        <p:attrNameLst>
                                          <p:attrName>ppt_x</p:attrName>
                                        </p:attrNameLst>
                                      </p:cBhvr>
                                      <p:tavLst>
                                        <p:tav tm="0">
                                          <p:val>
                                            <p:strVal val="#ppt_x"/>
                                          </p:val>
                                        </p:tav>
                                        <p:tav tm="100000">
                                          <p:val>
                                            <p:strVal val="#ppt_x"/>
                                          </p:val>
                                        </p:tav>
                                      </p:tavLst>
                                    </p:anim>
                                    <p:anim calcmode="lin" valueType="num">
                                      <p:cBhvr additive="base">
                                        <p:cTn id="13" dur="500" fill="hold"/>
                                        <p:tgtEl>
                                          <p:spTgt spid="3078"/>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080"/>
                                        </p:tgtEl>
                                        <p:attrNameLst>
                                          <p:attrName>style.visibility</p:attrName>
                                        </p:attrNameLst>
                                      </p:cBhvr>
                                      <p:to>
                                        <p:strVal val="visible"/>
                                      </p:to>
                                    </p:set>
                                    <p:anim calcmode="lin" valueType="num">
                                      <p:cBhvr additive="base">
                                        <p:cTn id="18" dur="500" fill="hold"/>
                                        <p:tgtEl>
                                          <p:spTgt spid="3080"/>
                                        </p:tgtEl>
                                        <p:attrNameLst>
                                          <p:attrName>ppt_x</p:attrName>
                                        </p:attrNameLst>
                                      </p:cBhvr>
                                      <p:tavLst>
                                        <p:tav tm="0">
                                          <p:val>
                                            <p:strVal val="#ppt_x"/>
                                          </p:val>
                                        </p:tav>
                                        <p:tav tm="100000">
                                          <p:val>
                                            <p:strVal val="#ppt_x"/>
                                          </p:val>
                                        </p:tav>
                                      </p:tavLst>
                                    </p:anim>
                                    <p:anim calcmode="lin" valueType="num">
                                      <p:cBhvr additive="base">
                                        <p:cTn id="19" dur="500" fill="hold"/>
                                        <p:tgtEl>
                                          <p:spTgt spid="30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8" grpId="0"/>
      <p:bldP spid="30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ChangeArrowheads="1"/>
          </p:cNvSpPr>
          <p:nvPr/>
        </p:nvSpPr>
        <p:spPr bwMode="auto">
          <a:xfrm>
            <a:off x="1143000" y="838200"/>
            <a:ext cx="1830388" cy="457200"/>
          </a:xfrm>
          <a:prstGeom prst="rect">
            <a:avLst/>
          </a:prstGeom>
          <a:noFill/>
          <a:ln w="9525">
            <a:noFill/>
            <a:miter lim="800000"/>
            <a:headEnd/>
            <a:tailEnd/>
          </a:ln>
        </p:spPr>
        <p:txBody>
          <a:bodyPr wrap="none">
            <a:spAutoFit/>
          </a:bodyPr>
          <a:lstStyle/>
          <a:p>
            <a:pPr>
              <a:spcBef>
                <a:spcPct val="50000"/>
              </a:spcBef>
            </a:pPr>
            <a:r>
              <a:rPr lang="en-US" sz="2400" b="1" u="sng">
                <a:solidFill>
                  <a:srgbClr val="FF0000"/>
                </a:solidFill>
                <a:latin typeface="Arial" charset="0"/>
              </a:rPr>
              <a:t>Kể chuyện</a:t>
            </a:r>
            <a:r>
              <a:rPr lang="en-US" b="1">
                <a:solidFill>
                  <a:srgbClr val="FF0000"/>
                </a:solidFill>
                <a:latin typeface="Arial" charset="0"/>
              </a:rPr>
              <a:t>:</a:t>
            </a:r>
          </a:p>
        </p:txBody>
      </p:sp>
      <p:sp>
        <p:nvSpPr>
          <p:cNvPr id="10246" name="Rectangle 6"/>
          <p:cNvSpPr>
            <a:spLocks noChangeArrowheads="1"/>
          </p:cNvSpPr>
          <p:nvPr/>
        </p:nvSpPr>
        <p:spPr bwMode="auto">
          <a:xfrm>
            <a:off x="2743200" y="1447800"/>
            <a:ext cx="4244975" cy="457200"/>
          </a:xfrm>
          <a:prstGeom prst="rect">
            <a:avLst/>
          </a:prstGeom>
          <a:noFill/>
          <a:ln w="9525">
            <a:noFill/>
            <a:miter lim="800000"/>
            <a:headEnd/>
            <a:tailEnd/>
          </a:ln>
        </p:spPr>
        <p:txBody>
          <a:bodyPr wrap="none">
            <a:spAutoFit/>
          </a:bodyPr>
          <a:lstStyle/>
          <a:p>
            <a:pPr>
              <a:spcBef>
                <a:spcPct val="50000"/>
              </a:spcBef>
            </a:pPr>
            <a:r>
              <a:rPr lang="en-US" sz="2400" b="1">
                <a:solidFill>
                  <a:schemeClr val="bg1"/>
                </a:solidFill>
                <a:latin typeface="Arial" charset="0"/>
              </a:rPr>
              <a:t>Kể chuyện đã nghe, đã đọc</a:t>
            </a:r>
          </a:p>
        </p:txBody>
      </p:sp>
      <p:sp>
        <p:nvSpPr>
          <p:cNvPr id="10247" name="Text Box 7"/>
          <p:cNvSpPr txBox="1">
            <a:spLocks noChangeArrowheads="1"/>
          </p:cNvSpPr>
          <p:nvPr/>
        </p:nvSpPr>
        <p:spPr bwMode="auto">
          <a:xfrm>
            <a:off x="1219200" y="2133600"/>
            <a:ext cx="7239000" cy="457200"/>
          </a:xfrm>
          <a:prstGeom prst="rect">
            <a:avLst/>
          </a:prstGeom>
          <a:noFill/>
          <a:ln w="9525">
            <a:noFill/>
            <a:miter lim="800000"/>
            <a:headEnd/>
            <a:tailEnd/>
          </a:ln>
        </p:spPr>
        <p:txBody>
          <a:bodyPr>
            <a:spAutoFit/>
          </a:bodyPr>
          <a:lstStyle/>
          <a:p>
            <a:pPr>
              <a:spcBef>
                <a:spcPct val="50000"/>
              </a:spcBef>
            </a:pPr>
            <a:r>
              <a:rPr lang="en-US">
                <a:solidFill>
                  <a:srgbClr val="FF0000"/>
                </a:solidFill>
                <a:latin typeface="Arial" charset="0"/>
              </a:rPr>
              <a:t>Đ</a:t>
            </a:r>
            <a:r>
              <a:rPr lang="en-US" sz="2400">
                <a:solidFill>
                  <a:srgbClr val="FF0000"/>
                </a:solidFill>
                <a:latin typeface="Arial" charset="0"/>
              </a:rPr>
              <a:t>ọc bài thơ dưới đây rồi kể lại bằng lời của em:</a:t>
            </a:r>
          </a:p>
        </p:txBody>
      </p:sp>
      <p:sp>
        <p:nvSpPr>
          <p:cNvPr id="10248" name="Text Box 8"/>
          <p:cNvSpPr txBox="1">
            <a:spLocks noChangeArrowheads="1"/>
          </p:cNvSpPr>
          <p:nvPr/>
        </p:nvSpPr>
        <p:spPr bwMode="auto">
          <a:xfrm>
            <a:off x="3657600" y="2819400"/>
            <a:ext cx="2743200" cy="1016000"/>
          </a:xfrm>
          <a:prstGeom prst="rect">
            <a:avLst/>
          </a:prstGeom>
          <a:noFill/>
          <a:ln w="9525">
            <a:noFill/>
            <a:miter lim="800000"/>
            <a:headEnd/>
            <a:tailEnd/>
          </a:ln>
        </p:spPr>
        <p:txBody>
          <a:bodyPr>
            <a:spAutoFit/>
          </a:bodyPr>
          <a:lstStyle/>
          <a:p>
            <a:pPr>
              <a:spcBef>
                <a:spcPct val="50000"/>
              </a:spcBef>
            </a:pPr>
            <a:r>
              <a:rPr lang="en-US" sz="2400" b="1" i="1">
                <a:solidFill>
                  <a:schemeClr val="bg1"/>
                </a:solidFill>
                <a:latin typeface="Arial" charset="0"/>
              </a:rPr>
              <a:t>Nàng tiên Ốc</a:t>
            </a:r>
          </a:p>
          <a:p>
            <a:pPr>
              <a:spcBef>
                <a:spcPct val="50000"/>
              </a:spcBef>
            </a:pPr>
            <a:r>
              <a:rPr lang="en-US" sz="2400">
                <a:solidFill>
                  <a:srgbClr val="FF0000"/>
                </a:solidFill>
                <a:latin typeface="Arial" charset="0"/>
              </a:rPr>
              <a:t>      </a:t>
            </a:r>
            <a:r>
              <a:rPr lang="en-US" sz="2400" i="1">
                <a:solidFill>
                  <a:srgbClr val="FF0000"/>
                </a:solidFill>
                <a:latin typeface="Arial" charset="0"/>
              </a:rPr>
              <a:t>(Trích)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6">
                                            <p:txEl>
                                              <p:pRg st="0" end="0"/>
                                            </p:txEl>
                                          </p:spTgt>
                                        </p:tgtEl>
                                        <p:attrNameLst>
                                          <p:attrName>style.visibility</p:attrName>
                                        </p:attrNameLst>
                                      </p:cBhvr>
                                      <p:to>
                                        <p:strVal val="visible"/>
                                      </p:to>
                                    </p:set>
                                    <p:anim calcmode="lin" valueType="num">
                                      <p:cBhvr additive="base">
                                        <p:cTn id="7" dur="500" fill="hold"/>
                                        <p:tgtEl>
                                          <p:spTgt spid="1024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7"/>
                                        </p:tgtEl>
                                        <p:attrNameLst>
                                          <p:attrName>style.visibility</p:attrName>
                                        </p:attrNameLst>
                                      </p:cBhvr>
                                      <p:to>
                                        <p:strVal val="visible"/>
                                      </p:to>
                                    </p:set>
                                    <p:anim calcmode="lin" valueType="num">
                                      <p:cBhvr additive="base">
                                        <p:cTn id="13" dur="500" fill="hold"/>
                                        <p:tgtEl>
                                          <p:spTgt spid="10247"/>
                                        </p:tgtEl>
                                        <p:attrNameLst>
                                          <p:attrName>ppt_x</p:attrName>
                                        </p:attrNameLst>
                                      </p:cBhvr>
                                      <p:tavLst>
                                        <p:tav tm="0">
                                          <p:val>
                                            <p:strVal val="#ppt_x"/>
                                          </p:val>
                                        </p:tav>
                                        <p:tav tm="100000">
                                          <p:val>
                                            <p:strVal val="#ppt_x"/>
                                          </p:val>
                                        </p:tav>
                                      </p:tavLst>
                                    </p:anim>
                                    <p:anim calcmode="lin" valueType="num">
                                      <p:cBhvr additive="base">
                                        <p:cTn id="14" dur="500" fill="hold"/>
                                        <p:tgtEl>
                                          <p:spTgt spid="1024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8"/>
                                        </p:tgtEl>
                                        <p:attrNameLst>
                                          <p:attrName>style.visibility</p:attrName>
                                        </p:attrNameLst>
                                      </p:cBhvr>
                                      <p:to>
                                        <p:strVal val="visible"/>
                                      </p:to>
                                    </p:set>
                                    <p:anim calcmode="lin" valueType="num">
                                      <p:cBhvr additive="base">
                                        <p:cTn id="19" dur="500" fill="hold"/>
                                        <p:tgtEl>
                                          <p:spTgt spid="10248"/>
                                        </p:tgtEl>
                                        <p:attrNameLst>
                                          <p:attrName>ppt_x</p:attrName>
                                        </p:attrNameLst>
                                      </p:cBhvr>
                                      <p:tavLst>
                                        <p:tav tm="0">
                                          <p:val>
                                            <p:strVal val="#ppt_x"/>
                                          </p:val>
                                        </p:tav>
                                        <p:tav tm="100000">
                                          <p:val>
                                            <p:strVal val="#ppt_x"/>
                                          </p:val>
                                        </p:tav>
                                      </p:tavLst>
                                    </p:anim>
                                    <p:anim calcmode="lin" valueType="num">
                                      <p:cBhvr additive="base">
                                        <p:cTn id="20" dur="500" fill="hold"/>
                                        <p:tgtEl>
                                          <p:spTgt spid="102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p:bldP spid="1024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ChangeArrowheads="1"/>
          </p:cNvSpPr>
          <p:nvPr/>
        </p:nvSpPr>
        <p:spPr bwMode="auto">
          <a:xfrm>
            <a:off x="1143000" y="0"/>
            <a:ext cx="7346950" cy="457200"/>
          </a:xfrm>
          <a:prstGeom prst="rect">
            <a:avLst/>
          </a:prstGeom>
          <a:noFill/>
          <a:ln w="9525">
            <a:noFill/>
            <a:miter lim="800000"/>
            <a:headEnd/>
            <a:tailEnd/>
          </a:ln>
        </p:spPr>
        <p:txBody>
          <a:bodyPr wrap="none">
            <a:spAutoFit/>
          </a:bodyPr>
          <a:lstStyle/>
          <a:p>
            <a:pPr>
              <a:spcBef>
                <a:spcPct val="50000"/>
              </a:spcBef>
            </a:pPr>
            <a:r>
              <a:rPr lang="en-US" sz="2400" b="1" i="1">
                <a:solidFill>
                  <a:schemeClr val="bg1"/>
                </a:solidFill>
                <a:latin typeface="Arial" charset="0"/>
              </a:rPr>
              <a:t>Đọc bài thơ dưới đây rồi kể lại bằng lời của em</a:t>
            </a:r>
            <a:r>
              <a:rPr lang="en-US" sz="2400" b="1">
                <a:solidFill>
                  <a:schemeClr val="bg1"/>
                </a:solidFill>
                <a:latin typeface="Arial" charset="0"/>
              </a:rPr>
              <a:t>:</a:t>
            </a:r>
          </a:p>
        </p:txBody>
      </p:sp>
      <p:sp>
        <p:nvSpPr>
          <p:cNvPr id="5123" name="Rectangle 7"/>
          <p:cNvSpPr>
            <a:spLocks noChangeArrowheads="1"/>
          </p:cNvSpPr>
          <p:nvPr/>
        </p:nvSpPr>
        <p:spPr bwMode="auto">
          <a:xfrm>
            <a:off x="2133600" y="533400"/>
            <a:ext cx="4572000" cy="830263"/>
          </a:xfrm>
          <a:prstGeom prst="rect">
            <a:avLst/>
          </a:prstGeom>
          <a:noFill/>
          <a:ln w="9525">
            <a:noFill/>
            <a:miter lim="800000"/>
            <a:headEnd/>
            <a:tailEnd/>
          </a:ln>
        </p:spPr>
        <p:txBody>
          <a:bodyPr>
            <a:spAutoFit/>
          </a:bodyPr>
          <a:lstStyle/>
          <a:p>
            <a:r>
              <a:rPr lang="en-US">
                <a:solidFill>
                  <a:srgbClr val="FF0000"/>
                </a:solidFill>
                <a:latin typeface="Arial" charset="0"/>
              </a:rPr>
              <a:t>                     </a:t>
            </a:r>
            <a:r>
              <a:rPr lang="en-US" sz="2400" b="1">
                <a:solidFill>
                  <a:schemeClr val="bg1"/>
                </a:solidFill>
                <a:latin typeface="Arial" charset="0"/>
              </a:rPr>
              <a:t>Nàng tiên Ốc</a:t>
            </a:r>
          </a:p>
          <a:p>
            <a:r>
              <a:rPr lang="en-US" sz="2400">
                <a:solidFill>
                  <a:srgbClr val="FF0000"/>
                </a:solidFill>
                <a:latin typeface="Arial" charset="0"/>
              </a:rPr>
              <a:t>                    (Trích)</a:t>
            </a:r>
          </a:p>
        </p:txBody>
      </p:sp>
      <p:sp>
        <p:nvSpPr>
          <p:cNvPr id="5124" name="Text Box 8"/>
          <p:cNvSpPr txBox="1">
            <a:spLocks noChangeArrowheads="1"/>
          </p:cNvSpPr>
          <p:nvPr/>
        </p:nvSpPr>
        <p:spPr bwMode="auto">
          <a:xfrm>
            <a:off x="228600" y="712788"/>
            <a:ext cx="3048000" cy="6145212"/>
          </a:xfrm>
          <a:prstGeom prst="rect">
            <a:avLst/>
          </a:prstGeom>
          <a:noFill/>
          <a:ln w="9525">
            <a:noFill/>
            <a:miter lim="800000"/>
            <a:headEnd/>
            <a:tailEnd/>
          </a:ln>
        </p:spPr>
        <p:txBody>
          <a:bodyPr>
            <a:spAutoFit/>
          </a:bodyPr>
          <a:lstStyle/>
          <a:p>
            <a:pPr>
              <a:spcBef>
                <a:spcPct val="50000"/>
              </a:spcBef>
            </a:pPr>
            <a:r>
              <a:rPr lang="en-US">
                <a:solidFill>
                  <a:srgbClr val="FF0000"/>
                </a:solidFill>
                <a:latin typeface="Arial" charset="0"/>
              </a:rPr>
              <a:t>Xưa có bà già nghèo</a:t>
            </a:r>
          </a:p>
          <a:p>
            <a:pPr>
              <a:spcBef>
                <a:spcPct val="50000"/>
              </a:spcBef>
            </a:pPr>
            <a:r>
              <a:rPr lang="en-US">
                <a:solidFill>
                  <a:srgbClr val="FF0000"/>
                </a:solidFill>
                <a:latin typeface="Arial" charset="0"/>
              </a:rPr>
              <a:t>Chuyên mò cua bắt ốc</a:t>
            </a:r>
          </a:p>
          <a:p>
            <a:pPr>
              <a:spcBef>
                <a:spcPct val="50000"/>
              </a:spcBef>
            </a:pPr>
            <a:r>
              <a:rPr lang="en-US">
                <a:solidFill>
                  <a:srgbClr val="FF0000"/>
                </a:solidFill>
                <a:latin typeface="Arial" charset="0"/>
              </a:rPr>
              <a:t>Một hôm bà bắt được</a:t>
            </a:r>
          </a:p>
          <a:p>
            <a:pPr>
              <a:spcBef>
                <a:spcPct val="50000"/>
              </a:spcBef>
            </a:pPr>
            <a:r>
              <a:rPr lang="en-US">
                <a:solidFill>
                  <a:srgbClr val="FF0000"/>
                </a:solidFill>
                <a:latin typeface="Arial" charset="0"/>
              </a:rPr>
              <a:t>Một con ốc xinh xinh</a:t>
            </a:r>
          </a:p>
          <a:p>
            <a:pPr>
              <a:spcBef>
                <a:spcPct val="50000"/>
              </a:spcBef>
            </a:pPr>
            <a:r>
              <a:rPr lang="en-US">
                <a:solidFill>
                  <a:srgbClr val="FF0000"/>
                </a:solidFill>
                <a:latin typeface="Arial" charset="0"/>
              </a:rPr>
              <a:t>Vỏ nó biêng biếc xanh</a:t>
            </a:r>
          </a:p>
          <a:p>
            <a:pPr>
              <a:spcBef>
                <a:spcPct val="50000"/>
              </a:spcBef>
            </a:pPr>
            <a:r>
              <a:rPr lang="en-US">
                <a:solidFill>
                  <a:srgbClr val="FF0000"/>
                </a:solidFill>
                <a:latin typeface="Arial" charset="0"/>
              </a:rPr>
              <a:t>Không giống như ốc khác</a:t>
            </a:r>
          </a:p>
          <a:p>
            <a:pPr>
              <a:spcBef>
                <a:spcPct val="50000"/>
              </a:spcBef>
            </a:pPr>
            <a:r>
              <a:rPr lang="en-US">
                <a:solidFill>
                  <a:srgbClr val="FF0000"/>
                </a:solidFill>
                <a:latin typeface="Arial" charset="0"/>
              </a:rPr>
              <a:t>Bà thương không muốn bán</a:t>
            </a:r>
          </a:p>
          <a:p>
            <a:pPr>
              <a:spcBef>
                <a:spcPct val="50000"/>
              </a:spcBef>
            </a:pPr>
            <a:r>
              <a:rPr lang="en-US">
                <a:solidFill>
                  <a:srgbClr val="FF0000"/>
                </a:solidFill>
                <a:latin typeface="Arial" charset="0"/>
              </a:rPr>
              <a:t>Bèn thả vào trong chum.</a:t>
            </a:r>
          </a:p>
          <a:p>
            <a:pPr>
              <a:spcBef>
                <a:spcPct val="50000"/>
              </a:spcBef>
            </a:pPr>
            <a:endParaRPr lang="en-US">
              <a:solidFill>
                <a:srgbClr val="FF0000"/>
              </a:solidFill>
              <a:latin typeface="Arial" charset="0"/>
            </a:endParaRPr>
          </a:p>
          <a:p>
            <a:pPr>
              <a:spcBef>
                <a:spcPct val="50000"/>
              </a:spcBef>
            </a:pPr>
            <a:r>
              <a:rPr lang="en-US">
                <a:solidFill>
                  <a:srgbClr val="FF0000"/>
                </a:solidFill>
                <a:latin typeface="Arial" charset="0"/>
              </a:rPr>
              <a:t>Rồi bà lại đi làm</a:t>
            </a:r>
          </a:p>
          <a:p>
            <a:pPr>
              <a:spcBef>
                <a:spcPct val="50000"/>
              </a:spcBef>
            </a:pPr>
            <a:r>
              <a:rPr lang="en-US">
                <a:solidFill>
                  <a:srgbClr val="FF0000"/>
                </a:solidFill>
                <a:latin typeface="Arial" charset="0"/>
              </a:rPr>
              <a:t>Đến khi về thấy lạ</a:t>
            </a:r>
          </a:p>
          <a:p>
            <a:pPr>
              <a:spcBef>
                <a:spcPct val="50000"/>
              </a:spcBef>
            </a:pPr>
            <a:r>
              <a:rPr lang="en-US">
                <a:solidFill>
                  <a:srgbClr val="FF0000"/>
                </a:solidFill>
                <a:latin typeface="Arial" charset="0"/>
              </a:rPr>
              <a:t>Sân nhà sao sạch quá</a:t>
            </a:r>
          </a:p>
          <a:p>
            <a:pPr>
              <a:spcBef>
                <a:spcPct val="50000"/>
              </a:spcBef>
            </a:pPr>
            <a:r>
              <a:rPr lang="en-US">
                <a:solidFill>
                  <a:srgbClr val="FF0000"/>
                </a:solidFill>
                <a:latin typeface="Arial" charset="0"/>
              </a:rPr>
              <a:t>Đàn lợn đã được ăn</a:t>
            </a:r>
          </a:p>
          <a:p>
            <a:pPr>
              <a:spcBef>
                <a:spcPct val="50000"/>
              </a:spcBef>
            </a:pPr>
            <a:r>
              <a:rPr lang="en-US">
                <a:solidFill>
                  <a:srgbClr val="FF0000"/>
                </a:solidFill>
                <a:latin typeface="Arial" charset="0"/>
              </a:rPr>
              <a:t>Cơm nước nấu tinh tươm</a:t>
            </a:r>
          </a:p>
          <a:p>
            <a:pPr>
              <a:spcBef>
                <a:spcPct val="50000"/>
              </a:spcBef>
            </a:pPr>
            <a:r>
              <a:rPr lang="en-US">
                <a:solidFill>
                  <a:srgbClr val="FF0000"/>
                </a:solidFill>
                <a:latin typeface="Arial" charset="0"/>
              </a:rPr>
              <a:t>Vườn rau tươi sạch cỏ</a:t>
            </a:r>
          </a:p>
        </p:txBody>
      </p:sp>
      <p:sp>
        <p:nvSpPr>
          <p:cNvPr id="5125" name="Text Box 9"/>
          <p:cNvSpPr txBox="1">
            <a:spLocks noChangeArrowheads="1"/>
          </p:cNvSpPr>
          <p:nvPr/>
        </p:nvSpPr>
        <p:spPr bwMode="auto">
          <a:xfrm>
            <a:off x="3429000" y="1600200"/>
            <a:ext cx="2895600" cy="4081463"/>
          </a:xfrm>
          <a:prstGeom prst="rect">
            <a:avLst/>
          </a:prstGeom>
          <a:noFill/>
          <a:ln w="9525">
            <a:noFill/>
            <a:miter lim="800000"/>
            <a:headEnd/>
            <a:tailEnd/>
          </a:ln>
        </p:spPr>
        <p:txBody>
          <a:bodyPr>
            <a:spAutoFit/>
          </a:bodyPr>
          <a:lstStyle/>
          <a:p>
            <a:pPr>
              <a:spcBef>
                <a:spcPct val="50000"/>
              </a:spcBef>
            </a:pPr>
            <a:r>
              <a:rPr lang="en-US">
                <a:solidFill>
                  <a:srgbClr val="FF0000"/>
                </a:solidFill>
                <a:latin typeface="Arial" charset="0"/>
              </a:rPr>
              <a:t>Bà già thấy chuyện lạ</a:t>
            </a:r>
          </a:p>
          <a:p>
            <a:pPr>
              <a:spcBef>
                <a:spcPct val="50000"/>
              </a:spcBef>
            </a:pPr>
            <a:r>
              <a:rPr lang="en-US">
                <a:solidFill>
                  <a:srgbClr val="FF0000"/>
                </a:solidFill>
                <a:latin typeface="Arial" charset="0"/>
              </a:rPr>
              <a:t>Bèn cố ý rình xem</a:t>
            </a:r>
          </a:p>
          <a:p>
            <a:pPr>
              <a:spcBef>
                <a:spcPct val="50000"/>
              </a:spcBef>
            </a:pPr>
            <a:r>
              <a:rPr lang="en-US">
                <a:solidFill>
                  <a:srgbClr val="FF0000"/>
                </a:solidFill>
                <a:latin typeface="Arial" charset="0"/>
              </a:rPr>
              <a:t>Thì thấy một nàng tiên</a:t>
            </a:r>
          </a:p>
          <a:p>
            <a:pPr>
              <a:spcBef>
                <a:spcPct val="50000"/>
              </a:spcBef>
            </a:pPr>
            <a:r>
              <a:rPr lang="en-US">
                <a:solidFill>
                  <a:srgbClr val="FF0000"/>
                </a:solidFill>
                <a:latin typeface="Arial" charset="0"/>
              </a:rPr>
              <a:t>Bước ra từ chum nước</a:t>
            </a:r>
          </a:p>
          <a:p>
            <a:pPr>
              <a:spcBef>
                <a:spcPct val="50000"/>
              </a:spcBef>
            </a:pPr>
            <a:r>
              <a:rPr lang="en-US">
                <a:solidFill>
                  <a:srgbClr val="FF0000"/>
                </a:solidFill>
                <a:latin typeface="Arial" charset="0"/>
              </a:rPr>
              <a:t>Bà già liền bí mật</a:t>
            </a:r>
          </a:p>
          <a:p>
            <a:pPr>
              <a:spcBef>
                <a:spcPct val="50000"/>
              </a:spcBef>
            </a:pPr>
            <a:r>
              <a:rPr lang="en-US">
                <a:solidFill>
                  <a:srgbClr val="FF0000"/>
                </a:solidFill>
                <a:latin typeface="Arial" charset="0"/>
              </a:rPr>
              <a:t>Đập vỡ vỏ ốc xanh</a:t>
            </a:r>
          </a:p>
          <a:p>
            <a:pPr>
              <a:spcBef>
                <a:spcPct val="50000"/>
              </a:spcBef>
            </a:pPr>
            <a:r>
              <a:rPr lang="en-US">
                <a:solidFill>
                  <a:srgbClr val="FF0000"/>
                </a:solidFill>
                <a:latin typeface="Arial" charset="0"/>
              </a:rPr>
              <a:t>Rồi ôm lấy nàng tiên</a:t>
            </a:r>
          </a:p>
          <a:p>
            <a:pPr>
              <a:spcBef>
                <a:spcPct val="50000"/>
              </a:spcBef>
            </a:pPr>
            <a:r>
              <a:rPr lang="en-US">
                <a:solidFill>
                  <a:srgbClr val="FF0000"/>
                </a:solidFill>
                <a:latin typeface="Arial" charset="0"/>
              </a:rPr>
              <a:t>Không cho chui vào nữa</a:t>
            </a:r>
          </a:p>
          <a:p>
            <a:pPr>
              <a:spcBef>
                <a:spcPct val="50000"/>
              </a:spcBef>
            </a:pPr>
            <a:r>
              <a:rPr lang="en-US">
                <a:solidFill>
                  <a:srgbClr val="FF0000"/>
                </a:solidFill>
                <a:latin typeface="Arial" charset="0"/>
              </a:rPr>
              <a:t>Hai mẹ con từ đó</a:t>
            </a:r>
          </a:p>
          <a:p>
            <a:pPr>
              <a:spcBef>
                <a:spcPct val="50000"/>
              </a:spcBef>
            </a:pPr>
            <a:r>
              <a:rPr lang="en-US">
                <a:solidFill>
                  <a:srgbClr val="FF0000"/>
                </a:solidFill>
                <a:latin typeface="Arial" charset="0"/>
              </a:rPr>
              <a:t>Rất là thương yêu nhau.</a:t>
            </a:r>
          </a:p>
        </p:txBody>
      </p:sp>
      <p:pic>
        <p:nvPicPr>
          <p:cNvPr id="5126" name="Picture 10" descr="KechuyenNangTienOc"/>
          <p:cNvPicPr>
            <a:picLocks noChangeAspect="1" noChangeArrowheads="1"/>
          </p:cNvPicPr>
          <p:nvPr/>
        </p:nvPicPr>
        <p:blipFill>
          <a:blip r:embed="rId2"/>
          <a:srcRect/>
          <a:stretch>
            <a:fillRect/>
          </a:stretch>
        </p:blipFill>
        <p:spPr bwMode="auto">
          <a:xfrm>
            <a:off x="6019800" y="762000"/>
            <a:ext cx="3124200" cy="6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1981200" y="838200"/>
            <a:ext cx="1858963" cy="457200"/>
          </a:xfrm>
          <a:prstGeom prst="rect">
            <a:avLst/>
          </a:prstGeom>
          <a:noFill/>
          <a:ln w="9525">
            <a:noFill/>
            <a:miter lim="800000"/>
            <a:headEnd/>
            <a:tailEnd/>
          </a:ln>
        </p:spPr>
        <p:txBody>
          <a:bodyPr wrap="none">
            <a:spAutoFit/>
          </a:bodyPr>
          <a:lstStyle/>
          <a:p>
            <a:pPr>
              <a:spcBef>
                <a:spcPct val="50000"/>
              </a:spcBef>
            </a:pPr>
            <a:r>
              <a:rPr lang="en-US" sz="2400" b="1" u="sng">
                <a:solidFill>
                  <a:srgbClr val="FF0000"/>
                </a:solidFill>
                <a:latin typeface="Arial" charset="0"/>
              </a:rPr>
              <a:t>Kể chuyện</a:t>
            </a:r>
            <a:r>
              <a:rPr lang="en-US" sz="2400" b="1">
                <a:solidFill>
                  <a:srgbClr val="FF0000"/>
                </a:solidFill>
                <a:latin typeface="Arial" charset="0"/>
              </a:rPr>
              <a:t>:</a:t>
            </a:r>
          </a:p>
        </p:txBody>
      </p:sp>
      <p:sp>
        <p:nvSpPr>
          <p:cNvPr id="6147" name="Rectangle 6"/>
          <p:cNvSpPr>
            <a:spLocks noChangeArrowheads="1"/>
          </p:cNvSpPr>
          <p:nvPr/>
        </p:nvSpPr>
        <p:spPr bwMode="auto">
          <a:xfrm>
            <a:off x="3581400" y="838200"/>
            <a:ext cx="4887913" cy="457200"/>
          </a:xfrm>
          <a:prstGeom prst="rect">
            <a:avLst/>
          </a:prstGeom>
          <a:noFill/>
          <a:ln w="9525">
            <a:noFill/>
            <a:miter lim="800000"/>
            <a:headEnd/>
            <a:tailEnd/>
          </a:ln>
        </p:spPr>
        <p:txBody>
          <a:bodyPr wrap="none">
            <a:spAutoFit/>
          </a:bodyPr>
          <a:lstStyle/>
          <a:p>
            <a:pPr>
              <a:spcBef>
                <a:spcPct val="50000"/>
              </a:spcBef>
            </a:pPr>
            <a:r>
              <a:rPr lang="en-US">
                <a:latin typeface="Arial" charset="0"/>
              </a:rPr>
              <a:t>         </a:t>
            </a:r>
            <a:r>
              <a:rPr lang="en-US" sz="2400" b="1">
                <a:solidFill>
                  <a:schemeClr val="bg1"/>
                </a:solidFill>
                <a:latin typeface="Arial" charset="0"/>
              </a:rPr>
              <a:t>Kể chuyện đã nghe, đã đọc</a:t>
            </a:r>
          </a:p>
        </p:txBody>
      </p:sp>
      <p:sp>
        <p:nvSpPr>
          <p:cNvPr id="6148" name="Rectangle 7"/>
          <p:cNvSpPr>
            <a:spLocks noChangeArrowheads="1"/>
          </p:cNvSpPr>
          <p:nvPr/>
        </p:nvSpPr>
        <p:spPr bwMode="auto">
          <a:xfrm>
            <a:off x="914400" y="1295400"/>
            <a:ext cx="7334250" cy="457200"/>
          </a:xfrm>
          <a:prstGeom prst="rect">
            <a:avLst/>
          </a:prstGeom>
          <a:noFill/>
          <a:ln w="9525">
            <a:noFill/>
            <a:miter lim="800000"/>
            <a:headEnd/>
            <a:tailEnd/>
          </a:ln>
        </p:spPr>
        <p:txBody>
          <a:bodyPr wrap="none">
            <a:spAutoFit/>
          </a:bodyPr>
          <a:lstStyle/>
          <a:p>
            <a:pPr>
              <a:spcBef>
                <a:spcPct val="50000"/>
              </a:spcBef>
            </a:pPr>
            <a:r>
              <a:rPr lang="en-US" sz="2400" i="1">
                <a:latin typeface="Arial" charset="0"/>
              </a:rPr>
              <a:t>       </a:t>
            </a:r>
            <a:r>
              <a:rPr lang="en-US" sz="2400" i="1">
                <a:solidFill>
                  <a:srgbClr val="FF0000"/>
                </a:solidFill>
                <a:latin typeface="Arial" charset="0"/>
              </a:rPr>
              <a:t>Đọc bài thơ dưới đây rồi kể lại bằng lời của em:</a:t>
            </a:r>
          </a:p>
        </p:txBody>
      </p:sp>
      <p:sp>
        <p:nvSpPr>
          <p:cNvPr id="6149" name="Rectangle 9"/>
          <p:cNvSpPr>
            <a:spLocks noChangeArrowheads="1"/>
          </p:cNvSpPr>
          <p:nvPr/>
        </p:nvSpPr>
        <p:spPr bwMode="auto">
          <a:xfrm>
            <a:off x="2438400" y="1752600"/>
            <a:ext cx="4572000" cy="830263"/>
          </a:xfrm>
          <a:prstGeom prst="rect">
            <a:avLst/>
          </a:prstGeom>
          <a:noFill/>
          <a:ln w="9525">
            <a:noFill/>
            <a:miter lim="800000"/>
            <a:headEnd/>
            <a:tailEnd/>
          </a:ln>
        </p:spPr>
        <p:txBody>
          <a:bodyPr>
            <a:spAutoFit/>
          </a:bodyPr>
          <a:lstStyle/>
          <a:p>
            <a:r>
              <a:rPr lang="en-US" sz="2400">
                <a:solidFill>
                  <a:srgbClr val="FF0000"/>
                </a:solidFill>
                <a:latin typeface="Arial" charset="0"/>
              </a:rPr>
              <a:t>                 </a:t>
            </a:r>
            <a:r>
              <a:rPr lang="en-US" sz="2400" b="1">
                <a:solidFill>
                  <a:schemeClr val="bg1"/>
                </a:solidFill>
                <a:latin typeface="Arial" charset="0"/>
              </a:rPr>
              <a:t>Nàng tiên Ốc</a:t>
            </a:r>
          </a:p>
          <a:p>
            <a:r>
              <a:rPr lang="en-US" sz="2400">
                <a:solidFill>
                  <a:srgbClr val="FF0000"/>
                </a:solidFill>
                <a:latin typeface="Arial" charset="0"/>
              </a:rPr>
              <a:t>                        (Trích)</a:t>
            </a:r>
          </a:p>
        </p:txBody>
      </p:sp>
      <p:sp>
        <p:nvSpPr>
          <p:cNvPr id="8202" name="Text Box 10"/>
          <p:cNvSpPr txBox="1">
            <a:spLocks noChangeArrowheads="1"/>
          </p:cNvSpPr>
          <p:nvPr/>
        </p:nvSpPr>
        <p:spPr bwMode="auto">
          <a:xfrm>
            <a:off x="0" y="2362200"/>
            <a:ext cx="4876800" cy="457200"/>
          </a:xfrm>
          <a:prstGeom prst="rect">
            <a:avLst/>
          </a:prstGeom>
          <a:noFill/>
          <a:ln w="9525">
            <a:noFill/>
            <a:miter lim="800000"/>
            <a:headEnd/>
            <a:tailEnd/>
          </a:ln>
        </p:spPr>
        <p:txBody>
          <a:bodyPr>
            <a:spAutoFit/>
          </a:bodyPr>
          <a:lstStyle/>
          <a:p>
            <a:pPr>
              <a:spcBef>
                <a:spcPct val="50000"/>
              </a:spcBef>
            </a:pPr>
            <a:r>
              <a:rPr lang="en-US" sz="2400" b="1">
                <a:solidFill>
                  <a:schemeClr val="bg1"/>
                </a:solidFill>
                <a:latin typeface="Arial" charset="0"/>
              </a:rPr>
              <a:t>1. </a:t>
            </a:r>
            <a:r>
              <a:rPr lang="en-US" sz="2400" b="1" u="sng">
                <a:solidFill>
                  <a:schemeClr val="bg1"/>
                </a:solidFill>
                <a:latin typeface="Arial" charset="0"/>
              </a:rPr>
              <a:t>Tìm hiểu câu chuyện</a:t>
            </a:r>
            <a:r>
              <a:rPr lang="en-US" sz="2400" b="1">
                <a:solidFill>
                  <a:schemeClr val="bg1"/>
                </a:solidFill>
                <a:latin typeface="Arial" charset="0"/>
              </a:rPr>
              <a:t>.</a:t>
            </a:r>
          </a:p>
        </p:txBody>
      </p:sp>
      <p:sp>
        <p:nvSpPr>
          <p:cNvPr id="8203" name="Text Box 11"/>
          <p:cNvSpPr txBox="1">
            <a:spLocks noChangeArrowheads="1"/>
          </p:cNvSpPr>
          <p:nvPr/>
        </p:nvSpPr>
        <p:spPr bwMode="auto">
          <a:xfrm>
            <a:off x="304800" y="2895600"/>
            <a:ext cx="55626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latin typeface="Arial" charset="0"/>
              </a:rPr>
              <a:t>* Đọc thầm đoạn 1 và trả lời câu hỏi:</a:t>
            </a:r>
          </a:p>
        </p:txBody>
      </p:sp>
      <p:sp>
        <p:nvSpPr>
          <p:cNvPr id="8204" name="Rectangle 12"/>
          <p:cNvSpPr>
            <a:spLocks noChangeArrowheads="1"/>
          </p:cNvSpPr>
          <p:nvPr/>
        </p:nvSpPr>
        <p:spPr bwMode="auto">
          <a:xfrm>
            <a:off x="228600" y="3429000"/>
            <a:ext cx="4572000" cy="3046413"/>
          </a:xfrm>
          <a:prstGeom prst="rect">
            <a:avLst/>
          </a:prstGeom>
          <a:noFill/>
          <a:ln w="9525">
            <a:noFill/>
            <a:miter lim="800000"/>
            <a:headEnd/>
            <a:tailEnd/>
          </a:ln>
        </p:spPr>
        <p:txBody>
          <a:bodyPr>
            <a:spAutoFit/>
          </a:bodyPr>
          <a:lstStyle/>
          <a:p>
            <a:r>
              <a:rPr lang="en-US" sz="2400">
                <a:solidFill>
                  <a:srgbClr val="FF0000"/>
                </a:solidFill>
                <a:latin typeface="Arial" charset="0"/>
              </a:rPr>
              <a:t>Xưa có bà già nghèo</a:t>
            </a:r>
          </a:p>
          <a:p>
            <a:r>
              <a:rPr lang="en-US" sz="2400">
                <a:solidFill>
                  <a:srgbClr val="FF0000"/>
                </a:solidFill>
                <a:latin typeface="Arial" charset="0"/>
              </a:rPr>
              <a:t>Chuyên mò cua bắt ốc</a:t>
            </a:r>
          </a:p>
          <a:p>
            <a:r>
              <a:rPr lang="en-US" sz="2400">
                <a:solidFill>
                  <a:srgbClr val="FF0000"/>
                </a:solidFill>
                <a:latin typeface="Arial" charset="0"/>
              </a:rPr>
              <a:t>Một hôm bà bắt được</a:t>
            </a:r>
          </a:p>
          <a:p>
            <a:r>
              <a:rPr lang="en-US" sz="2400">
                <a:solidFill>
                  <a:srgbClr val="FF0000"/>
                </a:solidFill>
                <a:latin typeface="Arial" charset="0"/>
              </a:rPr>
              <a:t>Một con ốc xinh xinh</a:t>
            </a:r>
          </a:p>
          <a:p>
            <a:r>
              <a:rPr lang="en-US" sz="2400">
                <a:solidFill>
                  <a:srgbClr val="FF0000"/>
                </a:solidFill>
                <a:latin typeface="Arial" charset="0"/>
              </a:rPr>
              <a:t>Vỏ nó biêng biếc xanh</a:t>
            </a:r>
          </a:p>
          <a:p>
            <a:r>
              <a:rPr lang="en-US" sz="2400">
                <a:solidFill>
                  <a:srgbClr val="FF0000"/>
                </a:solidFill>
                <a:latin typeface="Arial" charset="0"/>
              </a:rPr>
              <a:t>Không giống như ốc khác</a:t>
            </a:r>
          </a:p>
          <a:p>
            <a:r>
              <a:rPr lang="en-US" sz="2400">
                <a:solidFill>
                  <a:srgbClr val="FF0000"/>
                </a:solidFill>
                <a:latin typeface="Arial" charset="0"/>
              </a:rPr>
              <a:t>Bà thương không muốn bán</a:t>
            </a:r>
          </a:p>
          <a:p>
            <a:r>
              <a:rPr lang="en-US" sz="2400">
                <a:solidFill>
                  <a:srgbClr val="FF0000"/>
                </a:solidFill>
                <a:latin typeface="Arial" charset="0"/>
              </a:rPr>
              <a:t>Bèn thả vào trong chum.</a:t>
            </a:r>
          </a:p>
        </p:txBody>
      </p:sp>
      <p:sp>
        <p:nvSpPr>
          <p:cNvPr id="8205" name="Text Box 13"/>
          <p:cNvSpPr txBox="1">
            <a:spLocks noChangeArrowheads="1"/>
          </p:cNvSpPr>
          <p:nvPr/>
        </p:nvSpPr>
        <p:spPr bwMode="auto">
          <a:xfrm>
            <a:off x="3657600" y="3581400"/>
            <a:ext cx="5486400" cy="1570038"/>
          </a:xfrm>
          <a:prstGeom prst="rect">
            <a:avLst/>
          </a:prstGeom>
          <a:noFill/>
          <a:ln w="9525">
            <a:noFill/>
            <a:miter lim="800000"/>
            <a:headEnd/>
            <a:tailEnd/>
          </a:ln>
        </p:spPr>
        <p:txBody>
          <a:bodyPr>
            <a:spAutoFit/>
          </a:bodyPr>
          <a:lstStyle/>
          <a:p>
            <a:pPr>
              <a:spcBef>
                <a:spcPct val="50000"/>
              </a:spcBef>
            </a:pPr>
            <a:r>
              <a:rPr lang="en-US">
                <a:latin typeface="Arial" charset="0"/>
              </a:rPr>
              <a:t>     </a:t>
            </a:r>
            <a:r>
              <a:rPr lang="en-US" sz="2400">
                <a:solidFill>
                  <a:schemeClr val="bg1"/>
                </a:solidFill>
                <a:latin typeface="Arial" charset="0"/>
              </a:rPr>
              <a:t>+Bà lão làm nghề gì để sống ?</a:t>
            </a:r>
          </a:p>
          <a:p>
            <a:pPr>
              <a:spcBef>
                <a:spcPct val="50000"/>
              </a:spcBef>
            </a:pPr>
            <a:r>
              <a:rPr lang="en-US" sz="2400">
                <a:solidFill>
                  <a:schemeClr val="bg1"/>
                </a:solidFill>
                <a:latin typeface="Arial" charset="0"/>
              </a:rPr>
              <a:t>   + Con ốc bà bắt được có gì lạ?</a:t>
            </a:r>
          </a:p>
          <a:p>
            <a:pPr>
              <a:spcBef>
                <a:spcPct val="50000"/>
              </a:spcBef>
            </a:pPr>
            <a:r>
              <a:rPr lang="en-US" sz="2400">
                <a:solidFill>
                  <a:schemeClr val="bg1"/>
                </a:solidFill>
                <a:latin typeface="Arial" charset="0"/>
              </a:rPr>
              <a:t>    + Bà lão đã làm gì khi bắt được ốc?</a:t>
            </a:r>
          </a:p>
        </p:txBody>
      </p:sp>
      <p:sp>
        <p:nvSpPr>
          <p:cNvPr id="6154" name="Text Box 15"/>
          <p:cNvSpPr txBox="1">
            <a:spLocks noChangeArrowheads="1"/>
          </p:cNvSpPr>
          <p:nvPr/>
        </p:nvSpPr>
        <p:spPr bwMode="auto">
          <a:xfrm>
            <a:off x="1219200" y="6400800"/>
            <a:ext cx="4343400" cy="366713"/>
          </a:xfrm>
          <a:prstGeom prst="rect">
            <a:avLst/>
          </a:prstGeom>
          <a:noFill/>
          <a:ln w="9525">
            <a:noFill/>
            <a:miter lim="800000"/>
            <a:headEnd/>
            <a:tailEnd/>
          </a:ln>
        </p:spPr>
        <p:txBody>
          <a:bodyPr>
            <a:spAutoFit/>
          </a:bodyPr>
          <a:lstStyle/>
          <a:p>
            <a:pPr>
              <a:spcBef>
                <a:spcPct val="50000"/>
              </a:spcBef>
            </a:pPr>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02"/>
                                        </p:tgtEl>
                                        <p:attrNameLst>
                                          <p:attrName>style.visibility</p:attrName>
                                        </p:attrNameLst>
                                      </p:cBhvr>
                                      <p:to>
                                        <p:strVal val="visible"/>
                                      </p:to>
                                    </p:set>
                                    <p:anim calcmode="lin" valueType="num">
                                      <p:cBhvr additive="base">
                                        <p:cTn id="7" dur="500" fill="hold"/>
                                        <p:tgtEl>
                                          <p:spTgt spid="8202"/>
                                        </p:tgtEl>
                                        <p:attrNameLst>
                                          <p:attrName>ppt_x</p:attrName>
                                        </p:attrNameLst>
                                      </p:cBhvr>
                                      <p:tavLst>
                                        <p:tav tm="0">
                                          <p:val>
                                            <p:strVal val="#ppt_x"/>
                                          </p:val>
                                        </p:tav>
                                        <p:tav tm="100000">
                                          <p:val>
                                            <p:strVal val="#ppt_x"/>
                                          </p:val>
                                        </p:tav>
                                      </p:tavLst>
                                    </p:anim>
                                    <p:anim calcmode="lin" valueType="num">
                                      <p:cBhvr additive="base">
                                        <p:cTn id="8" dur="500" fill="hold"/>
                                        <p:tgtEl>
                                          <p:spTgt spid="82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8203"/>
                                        </p:tgtEl>
                                        <p:attrNameLst>
                                          <p:attrName>style.visibility</p:attrName>
                                        </p:attrNameLst>
                                      </p:cBhvr>
                                      <p:to>
                                        <p:strVal val="visible"/>
                                      </p:to>
                                    </p:set>
                                    <p:animEffect transition="in" filter="box(in)">
                                      <p:cBhvr>
                                        <p:cTn id="13" dur="500"/>
                                        <p:tgtEl>
                                          <p:spTgt spid="820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204"/>
                                        </p:tgtEl>
                                        <p:attrNameLst>
                                          <p:attrName>style.visibility</p:attrName>
                                        </p:attrNameLst>
                                      </p:cBhvr>
                                      <p:to>
                                        <p:strVal val="visible"/>
                                      </p:to>
                                    </p:set>
                                    <p:anim calcmode="lin" valueType="num">
                                      <p:cBhvr additive="base">
                                        <p:cTn id="18" dur="500" fill="hold"/>
                                        <p:tgtEl>
                                          <p:spTgt spid="8204"/>
                                        </p:tgtEl>
                                        <p:attrNameLst>
                                          <p:attrName>ppt_x</p:attrName>
                                        </p:attrNameLst>
                                      </p:cBhvr>
                                      <p:tavLst>
                                        <p:tav tm="0">
                                          <p:val>
                                            <p:strVal val="#ppt_x"/>
                                          </p:val>
                                        </p:tav>
                                        <p:tav tm="100000">
                                          <p:val>
                                            <p:strVal val="#ppt_x"/>
                                          </p:val>
                                        </p:tav>
                                      </p:tavLst>
                                    </p:anim>
                                    <p:anim calcmode="lin" valueType="num">
                                      <p:cBhvr additive="base">
                                        <p:cTn id="19" dur="500" fill="hold"/>
                                        <p:tgtEl>
                                          <p:spTgt spid="8204"/>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205"/>
                                        </p:tgtEl>
                                        <p:attrNameLst>
                                          <p:attrName>style.visibility</p:attrName>
                                        </p:attrNameLst>
                                      </p:cBhvr>
                                      <p:to>
                                        <p:strVal val="visible"/>
                                      </p:to>
                                    </p:set>
                                    <p:anim calcmode="lin" valueType="num">
                                      <p:cBhvr additive="base">
                                        <p:cTn id="24" dur="500" fill="hold"/>
                                        <p:tgtEl>
                                          <p:spTgt spid="8205"/>
                                        </p:tgtEl>
                                        <p:attrNameLst>
                                          <p:attrName>ppt_x</p:attrName>
                                        </p:attrNameLst>
                                      </p:cBhvr>
                                      <p:tavLst>
                                        <p:tav tm="0">
                                          <p:val>
                                            <p:strVal val="#ppt_x"/>
                                          </p:val>
                                        </p:tav>
                                        <p:tav tm="100000">
                                          <p:val>
                                            <p:strVal val="#ppt_x"/>
                                          </p:val>
                                        </p:tav>
                                      </p:tavLst>
                                    </p:anim>
                                    <p:anim calcmode="lin" valueType="num">
                                      <p:cBhvr additive="base">
                                        <p:cTn id="25" dur="500" fill="hold"/>
                                        <p:tgtEl>
                                          <p:spTgt spid="82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2" grpId="0"/>
      <p:bldP spid="8203" grpId="0"/>
      <p:bldP spid="8204" grpId="0"/>
      <p:bldP spid="820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304800" y="-228600"/>
            <a:ext cx="9296400" cy="7781925"/>
          </a:xfrm>
          <a:prstGeom prst="rect">
            <a:avLst/>
          </a:prstGeom>
          <a:noFill/>
          <a:ln w="9525">
            <a:noFill/>
            <a:miter lim="800000"/>
            <a:headEnd/>
            <a:tailEnd/>
          </a:ln>
        </p:spPr>
        <p:txBody>
          <a:bodyPr>
            <a:spAutoFit/>
          </a:bodyPr>
          <a:lstStyle/>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r>
              <a:rPr lang="en-US">
                <a:solidFill>
                  <a:srgbClr val="FF0000"/>
                </a:solidFill>
                <a:latin typeface="Arial" charset="0"/>
              </a:rPr>
              <a:t>Rồi bà lại đi làm                  Bà già thấy chuyện lạ</a:t>
            </a:r>
          </a:p>
          <a:p>
            <a:r>
              <a:rPr lang="en-US">
                <a:solidFill>
                  <a:srgbClr val="FF0000"/>
                </a:solidFill>
                <a:latin typeface="Arial" charset="0"/>
              </a:rPr>
              <a:t>Đến khi về thấy lạ               Bèn cố ý rình xem    </a:t>
            </a:r>
          </a:p>
          <a:p>
            <a:r>
              <a:rPr lang="en-US">
                <a:solidFill>
                  <a:srgbClr val="FF0000"/>
                </a:solidFill>
                <a:latin typeface="Arial" charset="0"/>
              </a:rPr>
              <a:t>Sân nhà sao sạch quá          Thì thấy một nàng tiên</a:t>
            </a:r>
          </a:p>
          <a:p>
            <a:r>
              <a:rPr lang="en-US">
                <a:solidFill>
                  <a:srgbClr val="FF0000"/>
                </a:solidFill>
                <a:latin typeface="Arial" charset="0"/>
              </a:rPr>
              <a:t>Đàn lợn đã được ăn             Bước ra từ chum nước</a:t>
            </a:r>
          </a:p>
          <a:p>
            <a:r>
              <a:rPr lang="en-US">
                <a:solidFill>
                  <a:srgbClr val="FF0000"/>
                </a:solidFill>
                <a:latin typeface="Arial" charset="0"/>
              </a:rPr>
              <a:t>Cơm nước nấu tinh tươm      Bà già liền bí mật</a:t>
            </a:r>
          </a:p>
          <a:p>
            <a:r>
              <a:rPr lang="en-US">
                <a:solidFill>
                  <a:srgbClr val="FF0000"/>
                </a:solidFill>
                <a:latin typeface="Arial" charset="0"/>
              </a:rPr>
              <a:t>Vườn rau tươi sạch cỏ .         Đập vỡ vỏ ốc xanh</a:t>
            </a:r>
          </a:p>
          <a:p>
            <a:r>
              <a:rPr lang="en-US">
                <a:solidFill>
                  <a:srgbClr val="FF0000"/>
                </a:solidFill>
                <a:latin typeface="Arial" charset="0"/>
              </a:rPr>
              <a:t>                                          Rồi ôm lấy nàng tiên</a:t>
            </a:r>
          </a:p>
          <a:p>
            <a:r>
              <a:rPr lang="en-US">
                <a:solidFill>
                  <a:srgbClr val="FF0000"/>
                </a:solidFill>
                <a:latin typeface="Arial" charset="0"/>
              </a:rPr>
              <a:t>                                          Không cho chui vào nữa</a:t>
            </a:r>
          </a:p>
          <a:p>
            <a:r>
              <a:rPr lang="en-US">
                <a:solidFill>
                  <a:srgbClr val="FF0000"/>
                </a:solidFill>
                <a:latin typeface="Arial" charset="0"/>
              </a:rPr>
              <a:t>                                          Hai mẹ con từ đó</a:t>
            </a:r>
          </a:p>
          <a:p>
            <a:r>
              <a:rPr lang="en-US">
                <a:solidFill>
                  <a:srgbClr val="FF0000"/>
                </a:solidFill>
                <a:latin typeface="Arial" charset="0"/>
              </a:rPr>
              <a:t>                                          Rất là thương yêu nhau.</a:t>
            </a: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p:txBody>
      </p:sp>
      <p:sp>
        <p:nvSpPr>
          <p:cNvPr id="7171" name="Rectangle 7"/>
          <p:cNvSpPr>
            <a:spLocks noChangeArrowheads="1"/>
          </p:cNvSpPr>
          <p:nvPr/>
        </p:nvSpPr>
        <p:spPr bwMode="auto">
          <a:xfrm>
            <a:off x="1981200" y="381000"/>
            <a:ext cx="1858963" cy="457200"/>
          </a:xfrm>
          <a:prstGeom prst="rect">
            <a:avLst/>
          </a:prstGeom>
          <a:noFill/>
          <a:ln w="9525">
            <a:noFill/>
            <a:miter lim="800000"/>
            <a:headEnd/>
            <a:tailEnd/>
          </a:ln>
        </p:spPr>
        <p:txBody>
          <a:bodyPr wrap="none">
            <a:spAutoFit/>
          </a:bodyPr>
          <a:lstStyle/>
          <a:p>
            <a:pPr>
              <a:spcBef>
                <a:spcPct val="50000"/>
              </a:spcBef>
            </a:pPr>
            <a:r>
              <a:rPr lang="en-US" sz="2400" b="1" u="sng">
                <a:solidFill>
                  <a:srgbClr val="FF0000"/>
                </a:solidFill>
                <a:latin typeface="Arial" charset="0"/>
              </a:rPr>
              <a:t>Kể chuyện</a:t>
            </a:r>
            <a:r>
              <a:rPr lang="en-US" sz="2400" b="1">
                <a:solidFill>
                  <a:srgbClr val="FF0000"/>
                </a:solidFill>
                <a:latin typeface="Arial" charset="0"/>
              </a:rPr>
              <a:t>:</a:t>
            </a:r>
          </a:p>
        </p:txBody>
      </p:sp>
      <p:sp>
        <p:nvSpPr>
          <p:cNvPr id="7172" name="Rectangle 8"/>
          <p:cNvSpPr>
            <a:spLocks noChangeArrowheads="1"/>
          </p:cNvSpPr>
          <p:nvPr/>
        </p:nvSpPr>
        <p:spPr bwMode="auto">
          <a:xfrm>
            <a:off x="3581400" y="457200"/>
            <a:ext cx="4887913" cy="457200"/>
          </a:xfrm>
          <a:prstGeom prst="rect">
            <a:avLst/>
          </a:prstGeom>
          <a:noFill/>
          <a:ln w="9525">
            <a:noFill/>
            <a:miter lim="800000"/>
            <a:headEnd/>
            <a:tailEnd/>
          </a:ln>
        </p:spPr>
        <p:txBody>
          <a:bodyPr wrap="none">
            <a:spAutoFit/>
          </a:bodyPr>
          <a:lstStyle/>
          <a:p>
            <a:pPr>
              <a:spcBef>
                <a:spcPct val="50000"/>
              </a:spcBef>
            </a:pPr>
            <a:r>
              <a:rPr lang="en-US">
                <a:latin typeface="Arial" charset="0"/>
              </a:rPr>
              <a:t>         </a:t>
            </a:r>
            <a:r>
              <a:rPr lang="en-US" sz="2400" b="1">
                <a:solidFill>
                  <a:schemeClr val="bg2"/>
                </a:solidFill>
                <a:latin typeface="Arial" charset="0"/>
              </a:rPr>
              <a:t>Kể chuyện đã nghe, đã đọc</a:t>
            </a:r>
          </a:p>
        </p:txBody>
      </p:sp>
      <p:sp>
        <p:nvSpPr>
          <p:cNvPr id="7173" name="Rectangle 9"/>
          <p:cNvSpPr>
            <a:spLocks noChangeArrowheads="1"/>
          </p:cNvSpPr>
          <p:nvPr/>
        </p:nvSpPr>
        <p:spPr bwMode="auto">
          <a:xfrm>
            <a:off x="0" y="990600"/>
            <a:ext cx="8763000" cy="457200"/>
          </a:xfrm>
          <a:prstGeom prst="rect">
            <a:avLst/>
          </a:prstGeom>
          <a:noFill/>
          <a:ln w="9525">
            <a:noFill/>
            <a:miter lim="800000"/>
            <a:headEnd/>
            <a:tailEnd/>
          </a:ln>
        </p:spPr>
        <p:txBody>
          <a:bodyPr wrap="none">
            <a:spAutoFit/>
          </a:bodyPr>
          <a:lstStyle/>
          <a:p>
            <a:pPr>
              <a:spcBef>
                <a:spcPct val="50000"/>
              </a:spcBef>
            </a:pPr>
            <a:r>
              <a:rPr lang="en-US" sz="2400" i="1">
                <a:latin typeface="Arial" charset="0"/>
              </a:rPr>
              <a:t>                      </a:t>
            </a:r>
            <a:r>
              <a:rPr lang="en-US" sz="2400" i="1">
                <a:solidFill>
                  <a:srgbClr val="FF0066"/>
                </a:solidFill>
                <a:latin typeface="Arial" charset="0"/>
              </a:rPr>
              <a:t>Đọc bài thơ dưới đây rồi kể lại bằng lời của em:</a:t>
            </a:r>
          </a:p>
        </p:txBody>
      </p:sp>
      <p:sp>
        <p:nvSpPr>
          <p:cNvPr id="7174" name="Rectangle 10"/>
          <p:cNvSpPr>
            <a:spLocks noChangeArrowheads="1"/>
          </p:cNvSpPr>
          <p:nvPr/>
        </p:nvSpPr>
        <p:spPr bwMode="auto">
          <a:xfrm>
            <a:off x="2590800" y="1447800"/>
            <a:ext cx="4572000" cy="830263"/>
          </a:xfrm>
          <a:prstGeom prst="rect">
            <a:avLst/>
          </a:prstGeom>
          <a:noFill/>
          <a:ln w="9525">
            <a:noFill/>
            <a:miter lim="800000"/>
            <a:headEnd/>
            <a:tailEnd/>
          </a:ln>
        </p:spPr>
        <p:txBody>
          <a:bodyPr>
            <a:spAutoFit/>
          </a:bodyPr>
          <a:lstStyle/>
          <a:p>
            <a:r>
              <a:rPr lang="en-US" sz="2400">
                <a:solidFill>
                  <a:srgbClr val="FF0000"/>
                </a:solidFill>
                <a:latin typeface="Arial" charset="0"/>
              </a:rPr>
              <a:t>                 </a:t>
            </a:r>
            <a:r>
              <a:rPr lang="en-US" sz="2400" b="1">
                <a:solidFill>
                  <a:schemeClr val="bg1"/>
                </a:solidFill>
                <a:latin typeface="Arial" charset="0"/>
              </a:rPr>
              <a:t>Nàng tiên Ốc</a:t>
            </a:r>
          </a:p>
          <a:p>
            <a:r>
              <a:rPr lang="en-US" sz="2400">
                <a:solidFill>
                  <a:srgbClr val="FF0000"/>
                </a:solidFill>
                <a:latin typeface="Arial" charset="0"/>
              </a:rPr>
              <a:t>                        (Trích)</a:t>
            </a:r>
          </a:p>
        </p:txBody>
      </p:sp>
      <p:sp>
        <p:nvSpPr>
          <p:cNvPr id="7175" name="Text Box 11"/>
          <p:cNvSpPr txBox="1">
            <a:spLocks noChangeArrowheads="1"/>
          </p:cNvSpPr>
          <p:nvPr/>
        </p:nvSpPr>
        <p:spPr bwMode="auto">
          <a:xfrm>
            <a:off x="0" y="1981200"/>
            <a:ext cx="5410200" cy="1016000"/>
          </a:xfrm>
          <a:prstGeom prst="rect">
            <a:avLst/>
          </a:prstGeom>
          <a:noFill/>
          <a:ln w="9525">
            <a:noFill/>
            <a:miter lim="800000"/>
            <a:headEnd/>
            <a:tailEnd/>
          </a:ln>
        </p:spPr>
        <p:txBody>
          <a:bodyPr>
            <a:spAutoFit/>
          </a:bodyPr>
          <a:lstStyle/>
          <a:p>
            <a:pPr marL="342900" indent="-342900">
              <a:spcBef>
                <a:spcPct val="50000"/>
              </a:spcBef>
              <a:buFontTx/>
              <a:buAutoNum type="arabicPeriod"/>
            </a:pPr>
            <a:r>
              <a:rPr lang="en-US" sz="2400">
                <a:solidFill>
                  <a:srgbClr val="FF0066"/>
                </a:solidFill>
                <a:latin typeface="Arial" charset="0"/>
              </a:rPr>
              <a:t>Tìm hiểu câu chuyện.</a:t>
            </a:r>
          </a:p>
          <a:p>
            <a:pPr marL="342900" indent="-342900">
              <a:spcBef>
                <a:spcPct val="50000"/>
              </a:spcBef>
            </a:pPr>
            <a:r>
              <a:rPr lang="en-US" sz="2400">
                <a:solidFill>
                  <a:srgbClr val="0000FF"/>
                </a:solidFill>
                <a:latin typeface="Arial" charset="0"/>
              </a:rPr>
              <a:t>* Đọc thầm đoạn 1 và trả lời câu hỏi</a:t>
            </a:r>
          </a:p>
        </p:txBody>
      </p:sp>
      <p:sp>
        <p:nvSpPr>
          <p:cNvPr id="9229" name="Text Box 13"/>
          <p:cNvSpPr txBox="1">
            <a:spLocks noChangeArrowheads="1"/>
          </p:cNvSpPr>
          <p:nvPr/>
        </p:nvSpPr>
        <p:spPr bwMode="auto">
          <a:xfrm>
            <a:off x="0" y="3048000"/>
            <a:ext cx="5562600" cy="457200"/>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 Đọc thầm đoạn 2,3 và trả lời câu hỏi:</a:t>
            </a:r>
          </a:p>
        </p:txBody>
      </p:sp>
      <p:sp>
        <p:nvSpPr>
          <p:cNvPr id="9230" name="Text Box 14"/>
          <p:cNvSpPr txBox="1">
            <a:spLocks noChangeArrowheads="1"/>
          </p:cNvSpPr>
          <p:nvPr/>
        </p:nvSpPr>
        <p:spPr bwMode="auto">
          <a:xfrm>
            <a:off x="6477000" y="3733800"/>
            <a:ext cx="2438400" cy="2016125"/>
          </a:xfrm>
          <a:prstGeom prst="rect">
            <a:avLst/>
          </a:prstGeom>
          <a:noFill/>
          <a:ln w="9525">
            <a:noFill/>
            <a:miter lim="800000"/>
            <a:headEnd/>
            <a:tailEnd/>
          </a:ln>
        </p:spPr>
        <p:txBody>
          <a:bodyPr>
            <a:spAutoFit/>
          </a:bodyPr>
          <a:lstStyle/>
          <a:p>
            <a:pPr>
              <a:spcBef>
                <a:spcPct val="50000"/>
              </a:spcBef>
            </a:pPr>
            <a:r>
              <a:rPr lang="en-US" b="1">
                <a:solidFill>
                  <a:schemeClr val="bg1"/>
                </a:solidFill>
                <a:latin typeface="Arial" charset="0"/>
              </a:rPr>
              <a:t>? Khi rình xem bà lão thấy điều gì lạ?</a:t>
            </a:r>
          </a:p>
          <a:p>
            <a:pPr>
              <a:spcBef>
                <a:spcPct val="50000"/>
              </a:spcBef>
            </a:pPr>
            <a:r>
              <a:rPr lang="en-US" b="1">
                <a:solidFill>
                  <a:schemeClr val="bg1"/>
                </a:solidFill>
                <a:latin typeface="Arial" charset="0"/>
              </a:rPr>
              <a:t>+ Khi đó bà lão đã làm gì?</a:t>
            </a:r>
          </a:p>
          <a:p>
            <a:pPr>
              <a:spcBef>
                <a:spcPct val="50000"/>
              </a:spcBef>
            </a:pPr>
            <a:r>
              <a:rPr lang="en-US" b="1">
                <a:solidFill>
                  <a:schemeClr val="bg1"/>
                </a:solidFill>
                <a:latin typeface="Arial" charset="0"/>
              </a:rPr>
              <a:t>+ Câu chuyện kết thúc như thế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29"/>
                                        </p:tgtEl>
                                        <p:attrNameLst>
                                          <p:attrName>style.visibility</p:attrName>
                                        </p:attrNameLst>
                                      </p:cBhvr>
                                      <p:to>
                                        <p:strVal val="visible"/>
                                      </p:to>
                                    </p:set>
                                    <p:anim calcmode="lin" valueType="num">
                                      <p:cBhvr additive="base">
                                        <p:cTn id="7" dur="500" fill="hold"/>
                                        <p:tgtEl>
                                          <p:spTgt spid="9229"/>
                                        </p:tgtEl>
                                        <p:attrNameLst>
                                          <p:attrName>ppt_x</p:attrName>
                                        </p:attrNameLst>
                                      </p:cBhvr>
                                      <p:tavLst>
                                        <p:tav tm="0">
                                          <p:val>
                                            <p:strVal val="#ppt_x"/>
                                          </p:val>
                                        </p:tav>
                                        <p:tav tm="100000">
                                          <p:val>
                                            <p:strVal val="#ppt_x"/>
                                          </p:val>
                                        </p:tav>
                                      </p:tavLst>
                                    </p:anim>
                                    <p:anim calcmode="lin" valueType="num">
                                      <p:cBhvr additive="base">
                                        <p:cTn id="8" dur="500" fill="hold"/>
                                        <p:tgtEl>
                                          <p:spTgt spid="922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20">
                                            <p:txEl>
                                              <p:pRg st="14" end="14"/>
                                            </p:txEl>
                                          </p:spTgt>
                                        </p:tgtEl>
                                        <p:attrNameLst>
                                          <p:attrName>style.visibility</p:attrName>
                                        </p:attrNameLst>
                                      </p:cBhvr>
                                      <p:to>
                                        <p:strVal val="visible"/>
                                      </p:to>
                                    </p:set>
                                    <p:anim calcmode="lin" valueType="num">
                                      <p:cBhvr additive="base">
                                        <p:cTn id="13" dur="500" fill="hold"/>
                                        <p:tgtEl>
                                          <p:spTgt spid="9220">
                                            <p:txEl>
                                              <p:pRg st="14" end="1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20">
                                            <p:txEl>
                                              <p:pRg st="14" end="14"/>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9220">
                                            <p:txEl>
                                              <p:pRg st="15" end="15"/>
                                            </p:txEl>
                                          </p:spTgt>
                                        </p:tgtEl>
                                        <p:attrNameLst>
                                          <p:attrName>style.visibility</p:attrName>
                                        </p:attrNameLst>
                                      </p:cBhvr>
                                      <p:to>
                                        <p:strVal val="visible"/>
                                      </p:to>
                                    </p:set>
                                    <p:anim calcmode="lin" valueType="num">
                                      <p:cBhvr additive="base">
                                        <p:cTn id="17" dur="500" fill="hold"/>
                                        <p:tgtEl>
                                          <p:spTgt spid="9220">
                                            <p:txEl>
                                              <p:pRg st="15" end="1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220">
                                            <p:txEl>
                                              <p:pRg st="15" end="15"/>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220">
                                            <p:txEl>
                                              <p:pRg st="16" end="16"/>
                                            </p:txEl>
                                          </p:spTgt>
                                        </p:tgtEl>
                                        <p:attrNameLst>
                                          <p:attrName>style.visibility</p:attrName>
                                        </p:attrNameLst>
                                      </p:cBhvr>
                                      <p:to>
                                        <p:strVal val="visible"/>
                                      </p:to>
                                    </p:set>
                                    <p:anim calcmode="lin" valueType="num">
                                      <p:cBhvr additive="base">
                                        <p:cTn id="21" dur="500" fill="hold"/>
                                        <p:tgtEl>
                                          <p:spTgt spid="9220">
                                            <p:txEl>
                                              <p:pRg st="16" end="1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220">
                                            <p:txEl>
                                              <p:pRg st="16" end="16"/>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9220">
                                            <p:txEl>
                                              <p:pRg st="17" end="17"/>
                                            </p:txEl>
                                          </p:spTgt>
                                        </p:tgtEl>
                                        <p:attrNameLst>
                                          <p:attrName>style.visibility</p:attrName>
                                        </p:attrNameLst>
                                      </p:cBhvr>
                                      <p:to>
                                        <p:strVal val="visible"/>
                                      </p:to>
                                    </p:set>
                                    <p:anim calcmode="lin" valueType="num">
                                      <p:cBhvr additive="base">
                                        <p:cTn id="25" dur="500" fill="hold"/>
                                        <p:tgtEl>
                                          <p:spTgt spid="9220">
                                            <p:txEl>
                                              <p:pRg st="17" end="1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20">
                                            <p:txEl>
                                              <p:pRg st="17" end="17"/>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9220">
                                            <p:txEl>
                                              <p:pRg st="18" end="18"/>
                                            </p:txEl>
                                          </p:spTgt>
                                        </p:tgtEl>
                                        <p:attrNameLst>
                                          <p:attrName>style.visibility</p:attrName>
                                        </p:attrNameLst>
                                      </p:cBhvr>
                                      <p:to>
                                        <p:strVal val="visible"/>
                                      </p:to>
                                    </p:set>
                                    <p:anim calcmode="lin" valueType="num">
                                      <p:cBhvr additive="base">
                                        <p:cTn id="29" dur="500" fill="hold"/>
                                        <p:tgtEl>
                                          <p:spTgt spid="9220">
                                            <p:txEl>
                                              <p:pRg st="18" end="1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220">
                                            <p:txEl>
                                              <p:pRg st="18" end="18"/>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9220">
                                            <p:txEl>
                                              <p:pRg st="19" end="19"/>
                                            </p:txEl>
                                          </p:spTgt>
                                        </p:tgtEl>
                                        <p:attrNameLst>
                                          <p:attrName>style.visibility</p:attrName>
                                        </p:attrNameLst>
                                      </p:cBhvr>
                                      <p:to>
                                        <p:strVal val="visible"/>
                                      </p:to>
                                    </p:set>
                                    <p:anim calcmode="lin" valueType="num">
                                      <p:cBhvr additive="base">
                                        <p:cTn id="33" dur="500" fill="hold"/>
                                        <p:tgtEl>
                                          <p:spTgt spid="9220">
                                            <p:txEl>
                                              <p:pRg st="19" end="1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220">
                                            <p:txEl>
                                              <p:pRg st="19" end="19"/>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9220">
                                            <p:txEl>
                                              <p:pRg st="20" end="20"/>
                                            </p:txEl>
                                          </p:spTgt>
                                        </p:tgtEl>
                                        <p:attrNameLst>
                                          <p:attrName>style.visibility</p:attrName>
                                        </p:attrNameLst>
                                      </p:cBhvr>
                                      <p:to>
                                        <p:strVal val="visible"/>
                                      </p:to>
                                    </p:set>
                                    <p:anim calcmode="lin" valueType="num">
                                      <p:cBhvr additive="base">
                                        <p:cTn id="37" dur="500" fill="hold"/>
                                        <p:tgtEl>
                                          <p:spTgt spid="9220">
                                            <p:txEl>
                                              <p:pRg st="20" end="2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20">
                                            <p:txEl>
                                              <p:pRg st="20" end="20"/>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9220">
                                            <p:txEl>
                                              <p:pRg st="21" end="21"/>
                                            </p:txEl>
                                          </p:spTgt>
                                        </p:tgtEl>
                                        <p:attrNameLst>
                                          <p:attrName>style.visibility</p:attrName>
                                        </p:attrNameLst>
                                      </p:cBhvr>
                                      <p:to>
                                        <p:strVal val="visible"/>
                                      </p:to>
                                    </p:set>
                                    <p:anim calcmode="lin" valueType="num">
                                      <p:cBhvr additive="base">
                                        <p:cTn id="41" dur="500" fill="hold"/>
                                        <p:tgtEl>
                                          <p:spTgt spid="9220">
                                            <p:txEl>
                                              <p:pRg st="21" end="2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220">
                                            <p:txEl>
                                              <p:pRg st="21" end="21"/>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9220">
                                            <p:txEl>
                                              <p:pRg st="22" end="22"/>
                                            </p:txEl>
                                          </p:spTgt>
                                        </p:tgtEl>
                                        <p:attrNameLst>
                                          <p:attrName>style.visibility</p:attrName>
                                        </p:attrNameLst>
                                      </p:cBhvr>
                                      <p:to>
                                        <p:strVal val="visible"/>
                                      </p:to>
                                    </p:set>
                                    <p:anim calcmode="lin" valueType="num">
                                      <p:cBhvr additive="base">
                                        <p:cTn id="45" dur="500" fill="hold"/>
                                        <p:tgtEl>
                                          <p:spTgt spid="9220">
                                            <p:txEl>
                                              <p:pRg st="22" end="2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9220">
                                            <p:txEl>
                                              <p:pRg st="22" end="22"/>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9220">
                                            <p:txEl>
                                              <p:pRg st="23" end="23"/>
                                            </p:txEl>
                                          </p:spTgt>
                                        </p:tgtEl>
                                        <p:attrNameLst>
                                          <p:attrName>style.visibility</p:attrName>
                                        </p:attrNameLst>
                                      </p:cBhvr>
                                      <p:to>
                                        <p:strVal val="visible"/>
                                      </p:to>
                                    </p:set>
                                    <p:anim calcmode="lin" valueType="num">
                                      <p:cBhvr additive="base">
                                        <p:cTn id="49" dur="500" fill="hold"/>
                                        <p:tgtEl>
                                          <p:spTgt spid="9220">
                                            <p:txEl>
                                              <p:pRg st="23" end="2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220">
                                            <p:txEl>
                                              <p:pRg st="23" end="23"/>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9220">
                                            <p:txEl>
                                              <p:pRg st="20" end="20"/>
                                            </p:txEl>
                                          </p:spTgt>
                                        </p:tgtEl>
                                        <p:attrNameLst>
                                          <p:attrName>style.visibility</p:attrName>
                                        </p:attrNameLst>
                                      </p:cBhvr>
                                      <p:to>
                                        <p:strVal val="visible"/>
                                      </p:to>
                                    </p:set>
                                    <p:anim calcmode="lin" valueType="num">
                                      <p:cBhvr additive="base">
                                        <p:cTn id="53" dur="500" fill="hold"/>
                                        <p:tgtEl>
                                          <p:spTgt spid="9220">
                                            <p:txEl>
                                              <p:pRg st="20" end="2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9220">
                                            <p:txEl>
                                              <p:pRg st="20" end="2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9220">
                                            <p:txEl>
                                              <p:pRg st="21" end="21"/>
                                            </p:txEl>
                                          </p:spTgt>
                                        </p:tgtEl>
                                        <p:attrNameLst>
                                          <p:attrName>style.visibility</p:attrName>
                                        </p:attrNameLst>
                                      </p:cBhvr>
                                      <p:to>
                                        <p:strVal val="visible"/>
                                      </p:to>
                                    </p:set>
                                    <p:anim calcmode="lin" valueType="num">
                                      <p:cBhvr additive="base">
                                        <p:cTn id="57" dur="500" fill="hold"/>
                                        <p:tgtEl>
                                          <p:spTgt spid="9220">
                                            <p:txEl>
                                              <p:pRg st="21" end="2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9220">
                                            <p:txEl>
                                              <p:pRg st="21" end="21"/>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9220">
                                            <p:txEl>
                                              <p:pRg st="22" end="22"/>
                                            </p:txEl>
                                          </p:spTgt>
                                        </p:tgtEl>
                                        <p:attrNameLst>
                                          <p:attrName>style.visibility</p:attrName>
                                        </p:attrNameLst>
                                      </p:cBhvr>
                                      <p:to>
                                        <p:strVal val="visible"/>
                                      </p:to>
                                    </p:set>
                                    <p:anim calcmode="lin" valueType="num">
                                      <p:cBhvr additive="base">
                                        <p:cTn id="61" dur="500" fill="hold"/>
                                        <p:tgtEl>
                                          <p:spTgt spid="9220">
                                            <p:txEl>
                                              <p:pRg st="22" end="2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220">
                                            <p:txEl>
                                              <p:pRg st="22" end="22"/>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9220">
                                            <p:txEl>
                                              <p:pRg st="23" end="23"/>
                                            </p:txEl>
                                          </p:spTgt>
                                        </p:tgtEl>
                                        <p:attrNameLst>
                                          <p:attrName>style.visibility</p:attrName>
                                        </p:attrNameLst>
                                      </p:cBhvr>
                                      <p:to>
                                        <p:strVal val="visible"/>
                                      </p:to>
                                    </p:set>
                                    <p:anim calcmode="lin" valueType="num">
                                      <p:cBhvr additive="base">
                                        <p:cTn id="65" dur="500" fill="hold"/>
                                        <p:tgtEl>
                                          <p:spTgt spid="9220">
                                            <p:txEl>
                                              <p:pRg st="23" end="2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9220">
                                            <p:txEl>
                                              <p:pRg st="23" end="23"/>
                                            </p:txEl>
                                          </p:spTgt>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9230"/>
                                        </p:tgtEl>
                                        <p:attrNameLst>
                                          <p:attrName>style.visibility</p:attrName>
                                        </p:attrNameLst>
                                      </p:cBhvr>
                                      <p:to>
                                        <p:strVal val="visible"/>
                                      </p:to>
                                    </p:set>
                                    <p:anim calcmode="lin" valueType="num">
                                      <p:cBhvr additive="base">
                                        <p:cTn id="71" dur="500" fill="hold"/>
                                        <p:tgtEl>
                                          <p:spTgt spid="9230"/>
                                        </p:tgtEl>
                                        <p:attrNameLst>
                                          <p:attrName>ppt_x</p:attrName>
                                        </p:attrNameLst>
                                      </p:cBhvr>
                                      <p:tavLst>
                                        <p:tav tm="0">
                                          <p:val>
                                            <p:strVal val="#ppt_x"/>
                                          </p:val>
                                        </p:tav>
                                        <p:tav tm="100000">
                                          <p:val>
                                            <p:strVal val="#ppt_x"/>
                                          </p:val>
                                        </p:tav>
                                      </p:tavLst>
                                    </p:anim>
                                    <p:anim calcmode="lin" valueType="num">
                                      <p:cBhvr additive="base">
                                        <p:cTn id="72" dur="500" fill="hold"/>
                                        <p:tgtEl>
                                          <p:spTgt spid="92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build="allAtOnce"/>
      <p:bldP spid="9229" grpId="0"/>
      <p:bldP spid="9230"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609600" y="1524000"/>
            <a:ext cx="5715000" cy="457200"/>
          </a:xfrm>
          <a:prstGeom prst="rect">
            <a:avLst/>
          </a:prstGeom>
          <a:noFill/>
          <a:ln w="9525">
            <a:noFill/>
            <a:miter lim="800000"/>
            <a:headEnd/>
            <a:tailEnd/>
          </a:ln>
        </p:spPr>
        <p:txBody>
          <a:bodyPr>
            <a:spAutoFit/>
          </a:bodyPr>
          <a:lstStyle/>
          <a:p>
            <a:pPr>
              <a:spcBef>
                <a:spcPct val="50000"/>
              </a:spcBef>
            </a:pPr>
            <a:r>
              <a:rPr lang="en-US" sz="2400" b="1" u="sng">
                <a:solidFill>
                  <a:srgbClr val="FF0000"/>
                </a:solidFill>
                <a:latin typeface="Arial" charset="0"/>
              </a:rPr>
              <a:t>2. Kể chuyện trước lớp</a:t>
            </a:r>
          </a:p>
        </p:txBody>
      </p:sp>
      <p:sp>
        <p:nvSpPr>
          <p:cNvPr id="11270" name="Text Box 6"/>
          <p:cNvSpPr txBox="1">
            <a:spLocks noChangeArrowheads="1"/>
          </p:cNvSpPr>
          <p:nvPr/>
        </p:nvSpPr>
        <p:spPr bwMode="auto">
          <a:xfrm>
            <a:off x="609600" y="2057400"/>
            <a:ext cx="5867400" cy="457200"/>
          </a:xfrm>
          <a:prstGeom prst="rect">
            <a:avLst/>
          </a:prstGeom>
          <a:noFill/>
          <a:ln w="9525">
            <a:noFill/>
            <a:miter lim="800000"/>
            <a:headEnd/>
            <a:tailEnd/>
          </a:ln>
        </p:spPr>
        <p:txBody>
          <a:bodyPr>
            <a:spAutoFit/>
          </a:bodyPr>
          <a:lstStyle/>
          <a:p>
            <a:pPr>
              <a:spcBef>
                <a:spcPct val="50000"/>
              </a:spcBef>
            </a:pPr>
            <a:r>
              <a:rPr lang="en-US" sz="2400" b="1" u="sng">
                <a:solidFill>
                  <a:srgbClr val="FF0000"/>
                </a:solidFill>
                <a:latin typeface="Arial" charset="0"/>
              </a:rPr>
              <a:t>3. Ý nghĩa của câu chuyện</a:t>
            </a:r>
          </a:p>
        </p:txBody>
      </p:sp>
      <p:sp>
        <p:nvSpPr>
          <p:cNvPr id="11271" name="Text Box 7"/>
          <p:cNvSpPr txBox="1">
            <a:spLocks noChangeArrowheads="1"/>
          </p:cNvSpPr>
          <p:nvPr/>
        </p:nvSpPr>
        <p:spPr bwMode="auto">
          <a:xfrm>
            <a:off x="304800" y="2819400"/>
            <a:ext cx="7696200" cy="1200150"/>
          </a:xfrm>
          <a:prstGeom prst="rect">
            <a:avLst/>
          </a:prstGeom>
          <a:noFill/>
          <a:ln w="9525">
            <a:noFill/>
            <a:miter lim="800000"/>
            <a:headEnd/>
            <a:tailEnd/>
          </a:ln>
        </p:spPr>
        <p:txBody>
          <a:bodyPr>
            <a:spAutoFit/>
          </a:bodyPr>
          <a:lstStyle/>
          <a:p>
            <a:pPr>
              <a:spcBef>
                <a:spcPct val="50000"/>
              </a:spcBef>
            </a:pPr>
            <a:r>
              <a:rPr lang="en-US" sz="2400" i="1">
                <a:latin typeface="Arial" charset="0"/>
              </a:rPr>
              <a:t>	</a:t>
            </a:r>
            <a:r>
              <a:rPr lang="en-US" sz="2400" i="1">
                <a:solidFill>
                  <a:schemeClr val="bg1"/>
                </a:solidFill>
                <a:latin typeface="Arial" charset="0"/>
              </a:rPr>
              <a:t>Câu chuyện nói về tình thương yêu lẫn nhau giữa bà lão và nàng tiên Ốc. Bà lão thương Ốc không nỡ bán. Ốc biến thành nàng tiên giúp đỡ bà.</a:t>
            </a:r>
          </a:p>
        </p:txBody>
      </p:sp>
      <p:sp>
        <p:nvSpPr>
          <p:cNvPr id="8197" name="Rectangle 9"/>
          <p:cNvSpPr>
            <a:spLocks noChangeArrowheads="1"/>
          </p:cNvSpPr>
          <p:nvPr/>
        </p:nvSpPr>
        <p:spPr bwMode="auto">
          <a:xfrm>
            <a:off x="1981200" y="381000"/>
            <a:ext cx="1858963" cy="457200"/>
          </a:xfrm>
          <a:prstGeom prst="rect">
            <a:avLst/>
          </a:prstGeom>
          <a:noFill/>
          <a:ln w="9525">
            <a:noFill/>
            <a:miter lim="800000"/>
            <a:headEnd/>
            <a:tailEnd/>
          </a:ln>
        </p:spPr>
        <p:txBody>
          <a:bodyPr wrap="none">
            <a:spAutoFit/>
          </a:bodyPr>
          <a:lstStyle/>
          <a:p>
            <a:pPr>
              <a:spcBef>
                <a:spcPct val="50000"/>
              </a:spcBef>
            </a:pPr>
            <a:r>
              <a:rPr lang="en-US" sz="2400" b="1" u="sng">
                <a:solidFill>
                  <a:srgbClr val="FF0000"/>
                </a:solidFill>
                <a:latin typeface="Arial" charset="0"/>
              </a:rPr>
              <a:t>Kể chuyện</a:t>
            </a:r>
            <a:r>
              <a:rPr lang="en-US" sz="2400" b="1">
                <a:solidFill>
                  <a:srgbClr val="FF0000"/>
                </a:solidFill>
                <a:latin typeface="Arial" charset="0"/>
              </a:rPr>
              <a:t>:</a:t>
            </a:r>
          </a:p>
        </p:txBody>
      </p:sp>
      <p:sp>
        <p:nvSpPr>
          <p:cNvPr id="8198" name="Rectangle 10"/>
          <p:cNvSpPr>
            <a:spLocks noChangeArrowheads="1"/>
          </p:cNvSpPr>
          <p:nvPr/>
        </p:nvSpPr>
        <p:spPr bwMode="auto">
          <a:xfrm>
            <a:off x="2819400" y="914400"/>
            <a:ext cx="4887913" cy="457200"/>
          </a:xfrm>
          <a:prstGeom prst="rect">
            <a:avLst/>
          </a:prstGeom>
          <a:noFill/>
          <a:ln w="9525">
            <a:noFill/>
            <a:miter lim="800000"/>
            <a:headEnd/>
            <a:tailEnd/>
          </a:ln>
        </p:spPr>
        <p:txBody>
          <a:bodyPr wrap="none">
            <a:spAutoFit/>
          </a:bodyPr>
          <a:lstStyle/>
          <a:p>
            <a:pPr>
              <a:spcBef>
                <a:spcPct val="50000"/>
              </a:spcBef>
            </a:pPr>
            <a:r>
              <a:rPr lang="en-US">
                <a:latin typeface="Arial" charset="0"/>
              </a:rPr>
              <a:t>         </a:t>
            </a:r>
            <a:r>
              <a:rPr lang="en-US" sz="2400" b="1">
                <a:solidFill>
                  <a:schemeClr val="bg1"/>
                </a:solidFill>
                <a:latin typeface="Arial" charset="0"/>
              </a:rPr>
              <a:t>Kể chuyện đã nghe, đã đọc</a:t>
            </a:r>
          </a:p>
        </p:txBody>
      </p:sp>
      <p:sp>
        <p:nvSpPr>
          <p:cNvPr id="11299" name="Text Box 35"/>
          <p:cNvSpPr txBox="1">
            <a:spLocks noChangeArrowheads="1"/>
          </p:cNvSpPr>
          <p:nvPr/>
        </p:nvSpPr>
        <p:spPr bwMode="auto">
          <a:xfrm>
            <a:off x="762000" y="2133600"/>
            <a:ext cx="8382000" cy="2124075"/>
          </a:xfrm>
          <a:prstGeom prst="rect">
            <a:avLst/>
          </a:prstGeom>
          <a:noFill/>
          <a:ln w="9525">
            <a:noFill/>
            <a:miter lim="800000"/>
            <a:headEnd/>
            <a:tailEnd/>
          </a:ln>
        </p:spPr>
        <p:txBody>
          <a:bodyPr>
            <a:spAutoFit/>
          </a:bodyPr>
          <a:lstStyle/>
          <a:p>
            <a:pPr algn="ctr">
              <a:spcBef>
                <a:spcPct val="50000"/>
              </a:spcBef>
            </a:pPr>
            <a:r>
              <a:rPr lang="en-US" sz="2400" b="1" u="sng">
                <a:solidFill>
                  <a:schemeClr val="bg1"/>
                </a:solidFill>
                <a:latin typeface="Arial" charset="0"/>
              </a:rPr>
              <a:t>*Tiêu chí đánh giá:</a:t>
            </a:r>
          </a:p>
          <a:p>
            <a:pPr>
              <a:spcBef>
                <a:spcPct val="50000"/>
              </a:spcBef>
              <a:buFontTx/>
              <a:buChar char="-"/>
            </a:pPr>
            <a:r>
              <a:rPr lang="en-US" sz="2400">
                <a:solidFill>
                  <a:schemeClr val="bg1"/>
                </a:solidFill>
                <a:latin typeface="Arial" charset="0"/>
              </a:rPr>
              <a:t> Câu chuyện đúng đủ nội dung</a:t>
            </a:r>
          </a:p>
          <a:p>
            <a:pPr>
              <a:spcBef>
                <a:spcPct val="50000"/>
              </a:spcBef>
              <a:buFontTx/>
              <a:buChar char="-"/>
            </a:pPr>
            <a:r>
              <a:rPr lang="en-US" sz="2400">
                <a:solidFill>
                  <a:schemeClr val="bg1"/>
                </a:solidFill>
                <a:latin typeface="Arial" charset="0"/>
              </a:rPr>
              <a:t> Lời kể rõ ràng, mạch lạc, tự nhiên.</a:t>
            </a:r>
          </a:p>
          <a:p>
            <a:pPr>
              <a:spcBef>
                <a:spcPct val="50000"/>
              </a:spcBef>
              <a:buFontTx/>
              <a:buChar char="-"/>
            </a:pPr>
            <a:r>
              <a:rPr lang="en-US" sz="2400">
                <a:solidFill>
                  <a:schemeClr val="bg1"/>
                </a:solidFill>
                <a:latin typeface="Arial" charset="0"/>
              </a:rPr>
              <a:t> Giọng kể truyền cảm, phối hợp lời kể với điệu bộ,nét mặt.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box(in)">
                                      <p:cBhvr>
                                        <p:cTn id="7" dur="500"/>
                                        <p:tgtEl>
                                          <p:spTgt spid="1126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1299">
                                            <p:txEl>
                                              <p:pRg st="0" end="0"/>
                                            </p:txEl>
                                          </p:spTgt>
                                        </p:tgtEl>
                                        <p:attrNameLst>
                                          <p:attrName>style.visibility</p:attrName>
                                        </p:attrNameLst>
                                      </p:cBhvr>
                                      <p:to>
                                        <p:strVal val="visible"/>
                                      </p:to>
                                    </p:set>
                                    <p:animEffect transition="in" filter="box(in)">
                                      <p:cBhvr>
                                        <p:cTn id="12" dur="500"/>
                                        <p:tgtEl>
                                          <p:spTgt spid="11299">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1299">
                                            <p:txEl>
                                              <p:pRg st="1" end="1"/>
                                            </p:txEl>
                                          </p:spTgt>
                                        </p:tgtEl>
                                        <p:attrNameLst>
                                          <p:attrName>style.visibility</p:attrName>
                                        </p:attrNameLst>
                                      </p:cBhvr>
                                      <p:to>
                                        <p:strVal val="visible"/>
                                      </p:to>
                                    </p:set>
                                    <p:animEffect transition="in" filter="box(in)">
                                      <p:cBhvr>
                                        <p:cTn id="15" dur="500"/>
                                        <p:tgtEl>
                                          <p:spTgt spid="11299">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11299">
                                            <p:txEl>
                                              <p:pRg st="2" end="2"/>
                                            </p:txEl>
                                          </p:spTgt>
                                        </p:tgtEl>
                                        <p:attrNameLst>
                                          <p:attrName>style.visibility</p:attrName>
                                        </p:attrNameLst>
                                      </p:cBhvr>
                                      <p:to>
                                        <p:strVal val="visible"/>
                                      </p:to>
                                    </p:set>
                                    <p:animEffect transition="in" filter="box(in)">
                                      <p:cBhvr>
                                        <p:cTn id="18" dur="500"/>
                                        <p:tgtEl>
                                          <p:spTgt spid="11299">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11299">
                                            <p:txEl>
                                              <p:pRg st="3" end="3"/>
                                            </p:txEl>
                                          </p:spTgt>
                                        </p:tgtEl>
                                        <p:attrNameLst>
                                          <p:attrName>style.visibility</p:attrName>
                                        </p:attrNameLst>
                                      </p:cBhvr>
                                      <p:to>
                                        <p:strVal val="visible"/>
                                      </p:to>
                                    </p:set>
                                    <p:animEffect transition="in" filter="box(in)">
                                      <p:cBhvr>
                                        <p:cTn id="21" dur="500"/>
                                        <p:tgtEl>
                                          <p:spTgt spid="11299">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 presetClass="exit" presetSubtype="16" fill="hold" nodeType="clickEffect">
                                  <p:stCondLst>
                                    <p:cond delay="0"/>
                                  </p:stCondLst>
                                  <p:childTnLst>
                                    <p:animEffect transition="out" filter="box(in)">
                                      <p:cBhvr>
                                        <p:cTn id="25" dur="500"/>
                                        <p:tgtEl>
                                          <p:spTgt spid="11299">
                                            <p:txEl>
                                              <p:pRg st="0" end="0"/>
                                            </p:txEl>
                                          </p:spTgt>
                                        </p:tgtEl>
                                      </p:cBhvr>
                                    </p:animEffect>
                                    <p:set>
                                      <p:cBhvr>
                                        <p:cTn id="26" dur="1" fill="hold">
                                          <p:stCondLst>
                                            <p:cond delay="499"/>
                                          </p:stCondLst>
                                        </p:cTn>
                                        <p:tgtEl>
                                          <p:spTgt spid="11299">
                                            <p:txEl>
                                              <p:pRg st="0" end="0"/>
                                            </p:txEl>
                                          </p:spTgt>
                                        </p:tgtEl>
                                        <p:attrNameLst>
                                          <p:attrName>style.visibility</p:attrName>
                                        </p:attrNameLst>
                                      </p:cBhvr>
                                      <p:to>
                                        <p:strVal val="hidden"/>
                                      </p:to>
                                    </p:set>
                                  </p:childTnLst>
                                </p:cTn>
                              </p:par>
                              <p:par>
                                <p:cTn id="27" presetID="4" presetClass="exit" presetSubtype="16" fill="hold" nodeType="withEffect">
                                  <p:stCondLst>
                                    <p:cond delay="0"/>
                                  </p:stCondLst>
                                  <p:childTnLst>
                                    <p:animEffect transition="out" filter="box(in)">
                                      <p:cBhvr>
                                        <p:cTn id="28" dur="500"/>
                                        <p:tgtEl>
                                          <p:spTgt spid="11299">
                                            <p:txEl>
                                              <p:pRg st="1" end="1"/>
                                            </p:txEl>
                                          </p:spTgt>
                                        </p:tgtEl>
                                      </p:cBhvr>
                                    </p:animEffect>
                                    <p:set>
                                      <p:cBhvr>
                                        <p:cTn id="29" dur="1" fill="hold">
                                          <p:stCondLst>
                                            <p:cond delay="499"/>
                                          </p:stCondLst>
                                        </p:cTn>
                                        <p:tgtEl>
                                          <p:spTgt spid="11299">
                                            <p:txEl>
                                              <p:pRg st="1" end="1"/>
                                            </p:txEl>
                                          </p:spTgt>
                                        </p:tgtEl>
                                        <p:attrNameLst>
                                          <p:attrName>style.visibility</p:attrName>
                                        </p:attrNameLst>
                                      </p:cBhvr>
                                      <p:to>
                                        <p:strVal val="hidden"/>
                                      </p:to>
                                    </p:set>
                                  </p:childTnLst>
                                </p:cTn>
                              </p:par>
                              <p:par>
                                <p:cTn id="30" presetID="4" presetClass="exit" presetSubtype="16" fill="hold" nodeType="withEffect">
                                  <p:stCondLst>
                                    <p:cond delay="0"/>
                                  </p:stCondLst>
                                  <p:childTnLst>
                                    <p:animEffect transition="out" filter="box(in)">
                                      <p:cBhvr>
                                        <p:cTn id="31" dur="500"/>
                                        <p:tgtEl>
                                          <p:spTgt spid="11299">
                                            <p:txEl>
                                              <p:pRg st="2" end="2"/>
                                            </p:txEl>
                                          </p:spTgt>
                                        </p:tgtEl>
                                      </p:cBhvr>
                                    </p:animEffect>
                                    <p:set>
                                      <p:cBhvr>
                                        <p:cTn id="32" dur="1" fill="hold">
                                          <p:stCondLst>
                                            <p:cond delay="499"/>
                                          </p:stCondLst>
                                        </p:cTn>
                                        <p:tgtEl>
                                          <p:spTgt spid="11299">
                                            <p:txEl>
                                              <p:pRg st="2" end="2"/>
                                            </p:txEl>
                                          </p:spTgt>
                                        </p:tgtEl>
                                        <p:attrNameLst>
                                          <p:attrName>style.visibility</p:attrName>
                                        </p:attrNameLst>
                                      </p:cBhvr>
                                      <p:to>
                                        <p:strVal val="hidden"/>
                                      </p:to>
                                    </p:set>
                                  </p:childTnLst>
                                </p:cTn>
                              </p:par>
                              <p:par>
                                <p:cTn id="33" presetID="4" presetClass="exit" presetSubtype="16" fill="hold" nodeType="withEffect">
                                  <p:stCondLst>
                                    <p:cond delay="0"/>
                                  </p:stCondLst>
                                  <p:childTnLst>
                                    <p:animEffect transition="out" filter="box(in)">
                                      <p:cBhvr>
                                        <p:cTn id="34" dur="500"/>
                                        <p:tgtEl>
                                          <p:spTgt spid="11299">
                                            <p:txEl>
                                              <p:pRg st="3" end="3"/>
                                            </p:txEl>
                                          </p:spTgt>
                                        </p:tgtEl>
                                      </p:cBhvr>
                                    </p:animEffect>
                                    <p:set>
                                      <p:cBhvr>
                                        <p:cTn id="35" dur="1" fill="hold">
                                          <p:stCondLst>
                                            <p:cond delay="499"/>
                                          </p:stCondLst>
                                        </p:cTn>
                                        <p:tgtEl>
                                          <p:spTgt spid="11299">
                                            <p:txEl>
                                              <p:pRg st="3" end="3"/>
                                            </p:txEl>
                                          </p:spTgt>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11270">
                                            <p:txEl>
                                              <p:pRg st="0" end="0"/>
                                            </p:txEl>
                                          </p:spTgt>
                                        </p:tgtEl>
                                        <p:attrNameLst>
                                          <p:attrName>style.visibility</p:attrName>
                                        </p:attrNameLst>
                                      </p:cBhvr>
                                      <p:to>
                                        <p:strVal val="visible"/>
                                      </p:to>
                                    </p:set>
                                    <p:animEffect transition="in" filter="box(in)">
                                      <p:cBhvr>
                                        <p:cTn id="40" dur="500"/>
                                        <p:tgtEl>
                                          <p:spTgt spid="11270">
                                            <p:txEl>
                                              <p:pRg st="0" end="0"/>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nodeType="clickEffect">
                                  <p:stCondLst>
                                    <p:cond delay="0"/>
                                  </p:stCondLst>
                                  <p:childTnLst>
                                    <p:set>
                                      <p:cBhvr>
                                        <p:cTn id="44" dur="1" fill="hold">
                                          <p:stCondLst>
                                            <p:cond delay="0"/>
                                          </p:stCondLst>
                                        </p:cTn>
                                        <p:tgtEl>
                                          <p:spTgt spid="11271">
                                            <p:txEl>
                                              <p:pRg st="0" end="0"/>
                                            </p:txEl>
                                          </p:spTgt>
                                        </p:tgtEl>
                                        <p:attrNameLst>
                                          <p:attrName>style.visibility</p:attrName>
                                        </p:attrNameLst>
                                      </p:cBhvr>
                                      <p:to>
                                        <p:strVal val="visible"/>
                                      </p:to>
                                    </p:set>
                                    <p:animEffect transition="in" filter="box(in)">
                                      <p:cBhvr>
                                        <p:cTn id="45" dur="500"/>
                                        <p:tgtEl>
                                          <p:spTgt spid="112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81000" y="304800"/>
            <a:ext cx="37338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4. </a:t>
            </a:r>
            <a:r>
              <a:rPr lang="en-US" sz="2400" u="sng">
                <a:solidFill>
                  <a:srgbClr val="FF0000"/>
                </a:solidFill>
                <a:latin typeface="Arial" charset="0"/>
              </a:rPr>
              <a:t>Củng cố:</a:t>
            </a:r>
            <a:r>
              <a:rPr lang="en-US" u="sng">
                <a:solidFill>
                  <a:srgbClr val="FF0000"/>
                </a:solidFill>
                <a:latin typeface="Arial" charset="0"/>
              </a:rPr>
              <a:t> </a:t>
            </a:r>
          </a:p>
        </p:txBody>
      </p:sp>
      <p:sp>
        <p:nvSpPr>
          <p:cNvPr id="13317" name="Text Box 5"/>
          <p:cNvSpPr txBox="1">
            <a:spLocks noChangeArrowheads="1"/>
          </p:cNvSpPr>
          <p:nvPr/>
        </p:nvSpPr>
        <p:spPr bwMode="auto">
          <a:xfrm>
            <a:off x="381000" y="838200"/>
            <a:ext cx="8153400" cy="457200"/>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Câu chuyện Nàng tiên Ốc giúp các em hiểu điều gì?</a:t>
            </a:r>
          </a:p>
        </p:txBody>
      </p:sp>
      <p:sp>
        <p:nvSpPr>
          <p:cNvPr id="13318" name="Text Box 6"/>
          <p:cNvSpPr txBox="1">
            <a:spLocks noChangeArrowheads="1"/>
          </p:cNvSpPr>
          <p:nvPr/>
        </p:nvSpPr>
        <p:spPr bwMode="auto">
          <a:xfrm>
            <a:off x="457200" y="1371600"/>
            <a:ext cx="7696200" cy="1200150"/>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	Câu chuyện nói về tình thương yêu lẫn nhau giữa bà lão và nàng tiên Ốc. Bà lão thương Ốc không nỡ bán. Ốc biến thành nàng tiên giúp đỡ bà.</a:t>
            </a:r>
          </a:p>
        </p:txBody>
      </p:sp>
      <p:sp>
        <p:nvSpPr>
          <p:cNvPr id="13319" name="Text Box 7"/>
          <p:cNvSpPr txBox="1">
            <a:spLocks noChangeArrowheads="1"/>
          </p:cNvSpPr>
          <p:nvPr/>
        </p:nvSpPr>
        <p:spPr bwMode="auto">
          <a:xfrm>
            <a:off x="381000" y="2743200"/>
            <a:ext cx="7924800" cy="1570038"/>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	Ngoài ra câu chuyện còn muốn gửi đến mọi người một thông điệp: mọi người sống phải thân thiện với môi trường, biết yêu thiên nhiên, cây cỏ, các con vật, để ngày càng làm cho môi trường tốt đẹp hơn.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box(in)">
                                      <p:cBhvr>
                                        <p:cTn id="7" dur="500"/>
                                        <p:tgtEl>
                                          <p:spTgt spid="1331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3317">
                                            <p:txEl>
                                              <p:pRg st="0" end="0"/>
                                            </p:txEl>
                                          </p:spTgt>
                                        </p:tgtEl>
                                        <p:attrNameLst>
                                          <p:attrName>style.visibility</p:attrName>
                                        </p:attrNameLst>
                                      </p:cBhvr>
                                      <p:to>
                                        <p:strVal val="visible"/>
                                      </p:to>
                                    </p:set>
                                    <p:anim calcmode="lin" valueType="num">
                                      <p:cBhvr additive="base">
                                        <p:cTn id="12" dur="500" fill="hold"/>
                                        <p:tgtEl>
                                          <p:spTgt spid="1331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33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13318">
                                            <p:txEl>
                                              <p:pRg st="0" end="0"/>
                                            </p:txEl>
                                          </p:spTgt>
                                        </p:tgtEl>
                                        <p:attrNameLst>
                                          <p:attrName>style.visibility</p:attrName>
                                        </p:attrNameLst>
                                      </p:cBhvr>
                                      <p:to>
                                        <p:strVal val="visible"/>
                                      </p:to>
                                    </p:set>
                                    <p:anim calcmode="lin" valueType="num">
                                      <p:cBhvr additive="base">
                                        <p:cTn id="18" dur="500" fill="hold"/>
                                        <p:tgtEl>
                                          <p:spTgt spid="13318">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33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3319">
                                            <p:txEl>
                                              <p:pRg st="0" end="0"/>
                                            </p:txEl>
                                          </p:spTgt>
                                        </p:tgtEl>
                                        <p:attrNameLst>
                                          <p:attrName>style.visibility</p:attrName>
                                        </p:attrNameLst>
                                      </p:cBhvr>
                                      <p:to>
                                        <p:strVal val="visible"/>
                                      </p:to>
                                    </p:set>
                                    <p:anim calcmode="lin" valueType="num">
                                      <p:cBhvr additive="base">
                                        <p:cTn id="24" dur="500" fill="hold"/>
                                        <p:tgtEl>
                                          <p:spTgt spid="13319">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331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245</TotalTime>
  <Words>584</Words>
  <Application>Microsoft Office PowerPoint</Application>
  <PresentationFormat>On-screen Show (4:3)</PresentationFormat>
  <Paragraphs>105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Tahoma</vt:lpstr>
      <vt:lpstr>Arial</vt:lpstr>
      <vt:lpstr>Wingdings</vt:lpstr>
      <vt:lpstr>Calibri</vt:lpstr>
      <vt:lpstr>Ocean</vt:lpstr>
      <vt:lpstr>Slide 1</vt:lpstr>
      <vt:lpstr>Slide 2</vt:lpstr>
      <vt:lpstr>Slide 3</vt:lpstr>
      <vt:lpstr>Slide 4</vt:lpstr>
      <vt:lpstr>Slide 5</vt:lpstr>
      <vt:lpstr>Slide 6</vt:lpstr>
      <vt:lpstr>Slide 7</vt:lpstr>
    </vt:vector>
  </TitlesOfParts>
  <Company>IM: tdungpc@yahoo.com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DUYANH</dc:creator>
  <cp:lastModifiedBy>CSTeam</cp:lastModifiedBy>
  <cp:revision>41</cp:revision>
  <dcterms:created xsi:type="dcterms:W3CDTF">2009-09-11T13:29:34Z</dcterms:created>
  <dcterms:modified xsi:type="dcterms:W3CDTF">2016-06-30T02:29:09Z</dcterms:modified>
</cp:coreProperties>
</file>